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75" r:id="rId1"/>
  </p:sldMasterIdLst>
  <p:notesMasterIdLst>
    <p:notesMasterId r:id="rId26"/>
  </p:notesMasterIdLst>
  <p:handoutMasterIdLst>
    <p:handoutMasterId r:id="rId27"/>
  </p:handoutMasterIdLst>
  <p:sldIdLst>
    <p:sldId id="335" r:id="rId2"/>
    <p:sldId id="349" r:id="rId3"/>
    <p:sldId id="336" r:id="rId4"/>
    <p:sldId id="358" r:id="rId5"/>
    <p:sldId id="360" r:id="rId6"/>
    <p:sldId id="325" r:id="rId7"/>
    <p:sldId id="337" r:id="rId8"/>
    <p:sldId id="361" r:id="rId9"/>
    <p:sldId id="332" r:id="rId10"/>
    <p:sldId id="333" r:id="rId11"/>
    <p:sldId id="359" r:id="rId12"/>
    <p:sldId id="347" r:id="rId13"/>
    <p:sldId id="370" r:id="rId14"/>
    <p:sldId id="364" r:id="rId15"/>
    <p:sldId id="366" r:id="rId16"/>
    <p:sldId id="373" r:id="rId17"/>
    <p:sldId id="372" r:id="rId18"/>
    <p:sldId id="374" r:id="rId19"/>
    <p:sldId id="375" r:id="rId20"/>
    <p:sldId id="362" r:id="rId21"/>
    <p:sldId id="376" r:id="rId22"/>
    <p:sldId id="377" r:id="rId23"/>
    <p:sldId id="365" r:id="rId24"/>
    <p:sldId id="354" r:id="rId25"/>
  </p:sldIdLst>
  <p:sldSz cx="9144000" cy="6858000" type="screen4x3"/>
  <p:notesSz cx="6900863" cy="9291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68">
          <p15:clr>
            <a:srgbClr val="A4A3A4"/>
          </p15:clr>
        </p15:guide>
        <p15:guide id="2" pos="288">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guide id="3" orient="horz" pos="2932">
          <p15:clr>
            <a:srgbClr val="A4A3A4"/>
          </p15:clr>
        </p15:guide>
        <p15:guide id="4" pos="2212">
          <p15:clr>
            <a:srgbClr val="A4A3A4"/>
          </p15:clr>
        </p15:guide>
        <p15:guide id="5" orient="horz" pos="2923">
          <p15:clr>
            <a:srgbClr val="A4A3A4"/>
          </p15:clr>
        </p15:guide>
        <p15:guide id="6" orient="horz" pos="2927">
          <p15:clr>
            <a:srgbClr val="A4A3A4"/>
          </p15:clr>
        </p15:guide>
        <p15:guide id="7" pos="2122">
          <p15:clr>
            <a:srgbClr val="A4A3A4"/>
          </p15:clr>
        </p15:guide>
        <p15:guide id="8" pos="217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777777"/>
    <a:srgbClr val="5F5F5F"/>
    <a:srgbClr val="006699"/>
    <a:srgbClr val="FFF2CD"/>
    <a:srgbClr val="AE1237"/>
    <a:srgbClr val="6C45BB"/>
    <a:srgbClr val="8E47B9"/>
    <a:srgbClr val="960096"/>
    <a:srgbClr val="6938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10" autoAdjust="0"/>
    <p:restoredTop sz="89044" autoAdjust="0"/>
  </p:normalViewPr>
  <p:slideViewPr>
    <p:cSldViewPr>
      <p:cViewPr varScale="1">
        <p:scale>
          <a:sx n="81" d="100"/>
          <a:sy n="81" d="100"/>
        </p:scale>
        <p:origin x="279" y="45"/>
      </p:cViewPr>
      <p:guideLst>
        <p:guide orient="horz" pos="768"/>
        <p:guide pos="288"/>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61" d="100"/>
          <a:sy n="61" d="100"/>
        </p:scale>
        <p:origin x="-1752" y="-91"/>
      </p:cViewPr>
      <p:guideLst>
        <p:guide orient="horz" pos="2928"/>
        <p:guide pos="2160"/>
        <p:guide orient="horz" pos="2932"/>
        <p:guide pos="2212"/>
        <p:guide orient="horz" pos="2923"/>
        <p:guide orient="horz" pos="2927"/>
        <p:guide pos="2122"/>
        <p:guide pos="217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2"/>
          </p:nvPr>
        </p:nvSpPr>
        <p:spPr>
          <a:xfrm>
            <a:off x="0" y="8825445"/>
            <a:ext cx="2990374" cy="464582"/>
          </a:xfrm>
          <a:prstGeom prst="rect">
            <a:avLst/>
          </a:prstGeom>
        </p:spPr>
        <p:txBody>
          <a:bodyPr vert="horz" lIns="91651" tIns="45825" rIns="91651" bIns="45825" rtlCol="0" anchor="b"/>
          <a:lstStyle>
            <a:lvl1pPr algn="l">
              <a:defRPr sz="1200"/>
            </a:lvl1pPr>
          </a:lstStyle>
          <a:p>
            <a:endParaRPr lang="en-US"/>
          </a:p>
        </p:txBody>
      </p:sp>
      <p:sp>
        <p:nvSpPr>
          <p:cNvPr id="5" name="Slide Number Placeholder 4"/>
          <p:cNvSpPr>
            <a:spLocks noGrp="1"/>
          </p:cNvSpPr>
          <p:nvPr>
            <p:ph type="sldNum" sz="quarter" idx="3"/>
          </p:nvPr>
        </p:nvSpPr>
        <p:spPr>
          <a:xfrm>
            <a:off x="3908893" y="8825445"/>
            <a:ext cx="2990374" cy="464582"/>
          </a:xfrm>
          <a:prstGeom prst="rect">
            <a:avLst/>
          </a:prstGeom>
        </p:spPr>
        <p:txBody>
          <a:bodyPr vert="horz" lIns="91651" tIns="45825" rIns="91651" bIns="45825" rtlCol="0" anchor="b"/>
          <a:lstStyle>
            <a:lvl1pPr algn="r">
              <a:defRPr sz="1200"/>
            </a:lvl1pPr>
          </a:lstStyle>
          <a:p>
            <a:fld id="{26704E76-5916-4A5C-B52C-C32ECAB41B61}" type="slidenum">
              <a:rPr lang="en-US" smtClean="0"/>
              <a:pPr/>
              <a:t>‹#›</a:t>
            </a:fld>
            <a:endParaRPr lang="en-US"/>
          </a:p>
        </p:txBody>
      </p:sp>
      <p:sp>
        <p:nvSpPr>
          <p:cNvPr id="3" name="Date Placeholder 2"/>
          <p:cNvSpPr>
            <a:spLocks noGrp="1"/>
          </p:cNvSpPr>
          <p:nvPr>
            <p:ph type="dt" sz="quarter" idx="1"/>
          </p:nvPr>
        </p:nvSpPr>
        <p:spPr>
          <a:xfrm>
            <a:off x="3909033" y="0"/>
            <a:ext cx="2990270" cy="464265"/>
          </a:xfrm>
          <a:prstGeom prst="rect">
            <a:avLst/>
          </a:prstGeom>
        </p:spPr>
        <p:txBody>
          <a:bodyPr vert="horz" lIns="90654" tIns="45327" rIns="90654" bIns="45327" rtlCol="0"/>
          <a:lstStyle>
            <a:lvl1pPr algn="r">
              <a:defRPr sz="1200"/>
            </a:lvl1pPr>
          </a:lstStyle>
          <a:p>
            <a:r>
              <a:rPr lang="en-US" dirty="0">
                <a:latin typeface="Myriad Pro" pitchFamily="34" charset="0"/>
              </a:rPr>
              <a:t>Trade Around the World:</a:t>
            </a:r>
          </a:p>
          <a:p>
            <a:r>
              <a:rPr lang="en-US" dirty="0">
                <a:latin typeface="Myriad Pro" pitchFamily="34" charset="0"/>
              </a:rPr>
              <a:t>Canada and the Global Economy</a:t>
            </a:r>
          </a:p>
        </p:txBody>
      </p:sp>
      <p:sp>
        <p:nvSpPr>
          <p:cNvPr id="6" name="Header Placeholder 5"/>
          <p:cNvSpPr>
            <a:spLocks noGrp="1"/>
          </p:cNvSpPr>
          <p:nvPr>
            <p:ph type="hdr" sz="quarter"/>
          </p:nvPr>
        </p:nvSpPr>
        <p:spPr>
          <a:xfrm>
            <a:off x="0" y="0"/>
            <a:ext cx="2990270" cy="464265"/>
          </a:xfrm>
          <a:prstGeom prst="rect">
            <a:avLst/>
          </a:prstGeom>
        </p:spPr>
        <p:txBody>
          <a:bodyPr vert="horz" lIns="90654" tIns="45327" rIns="90654" bIns="45327" rtlCol="0"/>
          <a:lstStyle>
            <a:lvl1pPr algn="l">
              <a:defRPr sz="1200"/>
            </a:lvl1pPr>
          </a:lstStyle>
          <a:p>
            <a:r>
              <a:rPr lang="en-US" dirty="0">
                <a:latin typeface="Myriad Pro" pitchFamily="34" charset="0"/>
              </a:rPr>
              <a:t>Session 12</a:t>
            </a:r>
          </a:p>
        </p:txBody>
      </p:sp>
    </p:spTree>
    <p:extLst>
      <p:ext uri="{BB962C8B-B14F-4D97-AF65-F5344CB8AC3E}">
        <p14:creationId xmlns:p14="http://schemas.microsoft.com/office/powerpoint/2010/main" val="3701997194"/>
      </p:ext>
    </p:extLst>
  </p:cSld>
  <p:clrMap bg1="lt1" tx1="dk1" bg2="lt2" tx2="dk2" accent1="accent1" accent2="accent2" accent3="accent3" accent4="accent4" accent5="accent5" accent6="accent6" hlink="hlink" folHlink="folHlink"/>
  <p:hf hdr="0" ftr="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18T18:29:53.092"/>
    </inkml:context>
    <inkml:brush xml:id="br0">
      <inkml:brushProperty name="width" value="0.025" units="cm"/>
      <inkml:brushProperty name="height" value="0.025" units="cm"/>
    </inkml:brush>
  </inkml:definitions>
  <inkml:traceGroup>
    <inkml:annotationXML>
      <emma:emma xmlns:emma="http://www.w3.org/2003/04/emma" version="1.0">
        <emma:interpretation id="{F15267F8-4D3F-46A0-8B53-004BBE981D8A}" emma:medium="tactile" emma:mode="ink">
          <msink:context xmlns:msink="http://schemas.microsoft.com/ink/2010/main" type="writingRegion" rotatedBoundingBox="20619,7363 20762,7363 20762,7477 20619,7477"/>
        </emma:interpretation>
      </emma:emma>
    </inkml:annotationXML>
    <inkml:traceGroup>
      <inkml:annotationXML>
        <emma:emma xmlns:emma="http://www.w3.org/2003/04/emma" version="1.0">
          <emma:interpretation id="{232F9499-A8DA-4FB3-88DB-E85475D3C9A7}" emma:medium="tactile" emma:mode="ink">
            <msink:context xmlns:msink="http://schemas.microsoft.com/ink/2010/main" type="paragraph" rotatedBoundingBox="20619,7363 20762,7363 20762,7477 20619,7477" alignmentLevel="1"/>
          </emma:interpretation>
        </emma:emma>
      </inkml:annotationXML>
      <inkml:traceGroup>
        <inkml:annotationXML>
          <emma:emma xmlns:emma="http://www.w3.org/2003/04/emma" version="1.0">
            <emma:interpretation id="{C1A2E0D0-B117-40E8-AE55-A4C5E35D8A99}" emma:medium="tactile" emma:mode="ink">
              <msink:context xmlns:msink="http://schemas.microsoft.com/ink/2010/main" type="line" rotatedBoundingBox="20619,7363 20762,7363 20762,7477 20619,7477"/>
            </emma:interpretation>
          </emma:emma>
        </inkml:annotationXML>
        <inkml:traceGroup>
          <inkml:annotationXML>
            <emma:emma xmlns:emma="http://www.w3.org/2003/04/emma" version="1.0">
              <emma:interpretation id="{29DD4424-33A0-4B32-81CD-ECA80E09DDE5}" emma:medium="tactile" emma:mode="ink">
                <msink:context xmlns:msink="http://schemas.microsoft.com/ink/2010/main" type="inkWord" rotatedBoundingBox="20619,7363 20762,7363 20762,7477 20619,7477"/>
              </emma:interpretation>
              <emma:one-of disjunction-type="recognition" id="oneOf0">
                <emma:interpretation id="interp0" emma:lang="en-US" emma:confidence="0">
                  <emma:literal>r</emma:literal>
                </emma:interpretation>
                <emma:interpretation id="interp1" emma:lang="en-US" emma:confidence="0">
                  <emma:literal>•</emma:literal>
                </emma:interpretation>
                <emma:interpretation id="interp2" emma:lang="en-US" emma:confidence="0">
                  <emma:literal>.</emma:literal>
                </emma:interpretation>
                <emma:interpretation id="interp3" emma:lang="en-US" emma:confidence="0">
                  <emma:literal>-</emma:literal>
                </emma:interpretation>
                <emma:interpretation id="interp4" emma:lang="en-US" emma:confidence="0">
                  <emma:literal>_</emma:literal>
                </emma:interpretation>
              </emma:one-of>
            </emma:emma>
          </inkml:annotationXML>
          <inkml:trace contextRef="#ctx0" brushRef="#br0">23631 7763 6656,'0'-57'2528,"0"29"-1344,29 56-4064,-1-56-736,29-1 1472,-28 29 960</inkml:trace>
        </inkml:traceGroup>
      </inkml:traceGroup>
    </inkml:traceGroup>
  </inkml:traceGroup>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90374" cy="464582"/>
          </a:xfrm>
          <a:prstGeom prst="rect">
            <a:avLst/>
          </a:prstGeom>
        </p:spPr>
        <p:txBody>
          <a:bodyPr vert="horz" lIns="91651" tIns="45825" rIns="91651" bIns="45825" rtlCol="0"/>
          <a:lstStyle>
            <a:lvl1pPr algn="l">
              <a:defRPr sz="1200"/>
            </a:lvl1pPr>
          </a:lstStyle>
          <a:p>
            <a:endParaRPr lang="en-US"/>
          </a:p>
        </p:txBody>
      </p:sp>
      <p:sp>
        <p:nvSpPr>
          <p:cNvPr id="4" name="Slide Image Placeholder 3"/>
          <p:cNvSpPr>
            <a:spLocks noGrp="1" noRot="1" noChangeAspect="1"/>
          </p:cNvSpPr>
          <p:nvPr>
            <p:ph type="sldImg" idx="2"/>
          </p:nvPr>
        </p:nvSpPr>
        <p:spPr>
          <a:xfrm>
            <a:off x="1128713" y="696913"/>
            <a:ext cx="4643437" cy="3484562"/>
          </a:xfrm>
          <a:prstGeom prst="rect">
            <a:avLst/>
          </a:prstGeom>
          <a:noFill/>
          <a:ln w="12700">
            <a:solidFill>
              <a:prstClr val="black"/>
            </a:solidFill>
          </a:ln>
        </p:spPr>
        <p:txBody>
          <a:bodyPr vert="horz" lIns="91651" tIns="45825" rIns="91651" bIns="45825" rtlCol="0" anchor="ctr"/>
          <a:lstStyle/>
          <a:p>
            <a:endParaRPr lang="en-US"/>
          </a:p>
        </p:txBody>
      </p:sp>
      <p:sp>
        <p:nvSpPr>
          <p:cNvPr id="5" name="Notes Placeholder 4"/>
          <p:cNvSpPr>
            <a:spLocks noGrp="1"/>
          </p:cNvSpPr>
          <p:nvPr>
            <p:ph type="body" sz="quarter" idx="3"/>
          </p:nvPr>
        </p:nvSpPr>
        <p:spPr>
          <a:xfrm>
            <a:off x="690087" y="4413529"/>
            <a:ext cx="5520690" cy="4181237"/>
          </a:xfrm>
          <a:prstGeom prst="rect">
            <a:avLst/>
          </a:prstGeom>
        </p:spPr>
        <p:txBody>
          <a:bodyPr vert="horz" lIns="91651" tIns="45825" rIns="91651" bIns="45825"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5445"/>
            <a:ext cx="2990374" cy="464582"/>
          </a:xfrm>
          <a:prstGeom prst="rect">
            <a:avLst/>
          </a:prstGeom>
        </p:spPr>
        <p:txBody>
          <a:bodyPr vert="horz" lIns="91651" tIns="45825" rIns="91651" bIns="45825" rtlCol="0" anchor="b"/>
          <a:lstStyle>
            <a:lvl1pPr algn="l">
              <a:defRPr sz="1200"/>
            </a:lvl1pPr>
          </a:lstStyle>
          <a:p>
            <a:endParaRPr lang="en-US"/>
          </a:p>
        </p:txBody>
      </p:sp>
      <p:sp>
        <p:nvSpPr>
          <p:cNvPr id="7" name="Slide Number Placeholder 6"/>
          <p:cNvSpPr>
            <a:spLocks noGrp="1"/>
          </p:cNvSpPr>
          <p:nvPr>
            <p:ph type="sldNum" sz="quarter" idx="5"/>
          </p:nvPr>
        </p:nvSpPr>
        <p:spPr>
          <a:xfrm>
            <a:off x="3908893" y="8825445"/>
            <a:ext cx="2990374" cy="464582"/>
          </a:xfrm>
          <a:prstGeom prst="rect">
            <a:avLst/>
          </a:prstGeom>
        </p:spPr>
        <p:txBody>
          <a:bodyPr vert="horz" lIns="91651" tIns="45825" rIns="91651" bIns="45825" rtlCol="0" anchor="b"/>
          <a:lstStyle>
            <a:lvl1pPr algn="r">
              <a:defRPr sz="1200"/>
            </a:lvl1pPr>
          </a:lstStyle>
          <a:p>
            <a:fld id="{4EAA24F5-E131-4EBA-BC25-A81BE41A1852}" type="slidenum">
              <a:rPr lang="en-US" smtClean="0"/>
              <a:pPr/>
              <a:t>‹#›</a:t>
            </a:fld>
            <a:endParaRPr lang="en-US" dirty="0"/>
          </a:p>
        </p:txBody>
      </p:sp>
    </p:spTree>
    <p:extLst>
      <p:ext uri="{BB962C8B-B14F-4D97-AF65-F5344CB8AC3E}">
        <p14:creationId xmlns:p14="http://schemas.microsoft.com/office/powerpoint/2010/main" val="2716526580"/>
      </p:ext>
    </p:extLst>
  </p:cSld>
  <p:clrMap bg1="lt1" tx1="dk1" bg2="lt2" tx2="dk2" accent1="accent1" accent2="accent2" accent3="accent3" accent4="accent4" accent5="accent5" accent6="accent6" hlink="hlink" folHlink="folHlink"/>
  <p:hf hdr="0" ftr="0"/>
  <p:notesStyle>
    <a:lvl1pPr marL="0" algn="l" defTabSz="914400" rtl="0" eaLnBrk="1" latinLnBrk="0" hangingPunct="1">
      <a:lnSpc>
        <a:spcPct val="105000"/>
      </a:lnSpc>
      <a:defRPr sz="1200" kern="1200">
        <a:solidFill>
          <a:schemeClr val="tx1"/>
        </a:solidFill>
        <a:latin typeface="Times New Roman" pitchFamily="18" charset="0"/>
        <a:ea typeface="+mn-ea"/>
        <a:cs typeface="Times New Roman" pitchFamily="18" charset="0"/>
      </a:defRPr>
    </a:lvl1pPr>
    <a:lvl2pPr marL="234950" indent="0" algn="l" defTabSz="914400" rtl="0" eaLnBrk="1" latinLnBrk="0" hangingPunct="1">
      <a:lnSpc>
        <a:spcPct val="105000"/>
      </a:lnSpc>
      <a:defRPr sz="1200" kern="1200">
        <a:solidFill>
          <a:schemeClr val="tx1"/>
        </a:solidFill>
        <a:latin typeface="Times New Roman" pitchFamily="18" charset="0"/>
        <a:ea typeface="+mn-ea"/>
        <a:cs typeface="Times New Roman" pitchFamily="18" charset="0"/>
      </a:defRPr>
    </a:lvl2pPr>
    <a:lvl3pPr marL="457200" indent="0" algn="l" defTabSz="914400" rtl="0" eaLnBrk="1" latinLnBrk="0" hangingPunct="1">
      <a:lnSpc>
        <a:spcPct val="105000"/>
      </a:lnSpc>
      <a:defRPr sz="1200" kern="1200">
        <a:solidFill>
          <a:schemeClr val="tx1"/>
        </a:solidFill>
        <a:latin typeface="Times New Roman" pitchFamily="18" charset="0"/>
        <a:ea typeface="+mn-ea"/>
        <a:cs typeface="Times New Roman" pitchFamily="18" charset="0"/>
      </a:defRPr>
    </a:lvl3pPr>
    <a:lvl4pPr marL="692150" indent="0" algn="l" defTabSz="914400" rtl="0" eaLnBrk="1" latinLnBrk="0" hangingPunct="1">
      <a:lnSpc>
        <a:spcPct val="105000"/>
      </a:lnSpc>
      <a:defRPr sz="1200" kern="1200">
        <a:solidFill>
          <a:schemeClr val="tx1"/>
        </a:solidFill>
        <a:latin typeface="Times New Roman" pitchFamily="18" charset="0"/>
        <a:ea typeface="+mn-ea"/>
        <a:cs typeface="Times New Roman" pitchFamily="18" charset="0"/>
      </a:defRPr>
    </a:lvl4pPr>
    <a:lvl5pPr marL="914400" indent="0" algn="l" defTabSz="914400" rtl="0" eaLnBrk="1" latinLnBrk="0" hangingPunct="1">
      <a:lnSpc>
        <a:spcPct val="105000"/>
      </a:lnSpc>
      <a:defRPr sz="1200" kern="1200">
        <a:solidFill>
          <a:schemeClr val="tx1"/>
        </a:solidFill>
        <a:latin typeface="Times New Roman" pitchFamily="18" charset="0"/>
        <a:ea typeface="+mn-ea"/>
        <a:cs typeface="Times New Roman"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atlas.media.mit.edu/en/profile/hs92/2709/"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atlas.media.mit.edu/en/profile/hs92/8703/"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atlas.media.mit.edu/en/profile/country/can/" TargetMode="External"/><Relationship Id="rId7" Type="http://schemas.openxmlformats.org/officeDocument/2006/relationships/hyperlink" Target="http://atlas.media.mit.edu/en/profile/country/deu/"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atlas.media.mit.edu/en/profile/country/jpn/" TargetMode="External"/><Relationship Id="rId5" Type="http://schemas.openxmlformats.org/officeDocument/2006/relationships/hyperlink" Target="http://atlas.media.mit.edu/en/profile/country/chn/" TargetMode="External"/><Relationship Id="rId4" Type="http://schemas.openxmlformats.org/officeDocument/2006/relationships/hyperlink" Target="http://atlas.media.mit.edu/en/profile/country/mex/"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atlas.media.mit.edu/en/profile/country/chn/" TargetMode="External"/><Relationship Id="rId7" Type="http://schemas.openxmlformats.org/officeDocument/2006/relationships/hyperlink" Target="http://atlas.media.mit.edu/en/profile/country/deu/"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atlas.media.mit.edu/en/profile/country/jpn/" TargetMode="External"/><Relationship Id="rId5" Type="http://schemas.openxmlformats.org/officeDocument/2006/relationships/hyperlink" Target="http://atlas.media.mit.edu/en/profile/country/can/" TargetMode="External"/><Relationship Id="rId4" Type="http://schemas.openxmlformats.org/officeDocument/2006/relationships/hyperlink" Target="http://atlas.media.mit.edu/en/profile/country/mex/"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https://blog.kaspersky.com/amazing-internet-maps/10441/</a:t>
            </a:r>
          </a:p>
          <a:p>
            <a:endParaRPr lang="en-US" dirty="0"/>
          </a:p>
          <a:p>
            <a:r>
              <a:rPr lang="en-US" dirty="0"/>
              <a:t>“</a:t>
            </a:r>
            <a:r>
              <a:rPr lang="en-US" sz="1200" b="0" i="0" kern="1200" dirty="0">
                <a:solidFill>
                  <a:schemeClr val="tx1"/>
                </a:solidFill>
                <a:effectLst/>
                <a:latin typeface="Times New Roman" pitchFamily="18" charset="0"/>
                <a:ea typeface="+mn-ea"/>
                <a:cs typeface="Times New Roman" pitchFamily="18" charset="0"/>
              </a:rPr>
              <a:t>The World Wide Web is probably the most widespread project created in the history of humanity. With each passing year, the Internet grows exponentially. It needs cables, servers, towers and a lot of other things to work; this complicated infrastructure is being constantly updated and upgraded.”</a:t>
            </a:r>
            <a:endParaRPr lang="en-US" dirty="0"/>
          </a:p>
        </p:txBody>
      </p:sp>
      <p:sp>
        <p:nvSpPr>
          <p:cNvPr id="4" name="Slide Number Placeholder 3"/>
          <p:cNvSpPr>
            <a:spLocks noGrp="1"/>
          </p:cNvSpPr>
          <p:nvPr>
            <p:ph type="sldNum" sz="quarter" idx="10"/>
          </p:nvPr>
        </p:nvSpPr>
        <p:spPr/>
        <p:txBody>
          <a:bodyPr/>
          <a:lstStyle/>
          <a:p>
            <a:fld id="{4EAA24F5-E131-4EBA-BC25-A81BE41A1852}" type="slidenum">
              <a:rPr lang="en-US" smtClean="0"/>
              <a:pPr/>
              <a:t>2</a:t>
            </a:fld>
            <a:endParaRPr lang="en-US" dirty="0"/>
          </a:p>
        </p:txBody>
      </p:sp>
    </p:spTree>
    <p:extLst>
      <p:ext uri="{BB962C8B-B14F-4D97-AF65-F5344CB8AC3E}">
        <p14:creationId xmlns:p14="http://schemas.microsoft.com/office/powerpoint/2010/main" val="2337657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i="0" kern="1200" dirty="0">
                <a:solidFill>
                  <a:schemeClr val="tx1"/>
                </a:solidFill>
                <a:effectLst/>
                <a:latin typeface="Times New Roman" pitchFamily="18" charset="0"/>
                <a:ea typeface="+mn-ea"/>
                <a:cs typeface="Times New Roman" pitchFamily="18" charset="0"/>
              </a:rPr>
              <a:t>Exports</a:t>
            </a:r>
          </a:p>
          <a:p>
            <a:pPr fontAlgn="t"/>
            <a:r>
              <a:rPr lang="en-US" sz="1200" b="0" i="0" kern="1200" dirty="0">
                <a:solidFill>
                  <a:schemeClr val="tx1"/>
                </a:solidFill>
                <a:effectLst/>
                <a:latin typeface="Times New Roman" pitchFamily="18" charset="0"/>
                <a:ea typeface="+mn-ea"/>
                <a:cs typeface="Times New Roman" pitchFamily="18" charset="0"/>
              </a:rPr>
              <a:t>In 2015 Canada exported $389B, making it the 11th largest exporter in the world. During the last five years the exports of Canada have increased at an annualized rate of 0.5%, from $372B in 2010 to $389B in 2015. The most recent exports are led by </a:t>
            </a:r>
            <a:r>
              <a:rPr lang="en-US" sz="1200" b="0" i="0" u="none" strike="noStrike" kern="1200" dirty="0">
                <a:solidFill>
                  <a:schemeClr val="tx1"/>
                </a:solidFill>
                <a:effectLst/>
                <a:latin typeface="Times New Roman" pitchFamily="18" charset="0"/>
                <a:ea typeface="+mn-ea"/>
                <a:cs typeface="Times New Roman" pitchFamily="18" charset="0"/>
                <a:hlinkClick r:id="rId3"/>
              </a:rPr>
              <a:t>Crude Petroleum</a:t>
            </a:r>
            <a:r>
              <a:rPr lang="en-US" sz="1200" b="0" i="0" kern="1200" dirty="0">
                <a:solidFill>
                  <a:schemeClr val="tx1"/>
                </a:solidFill>
                <a:effectLst/>
                <a:latin typeface="Times New Roman" pitchFamily="18" charset="0"/>
                <a:ea typeface="+mn-ea"/>
                <a:cs typeface="Times New Roman" pitchFamily="18" charset="0"/>
              </a:rPr>
              <a:t> which represent 12.9% of the total exports of Canada, followed by </a:t>
            </a:r>
            <a:r>
              <a:rPr lang="en-US" sz="1200" b="0" i="0" u="none" strike="noStrike" kern="1200" dirty="0">
                <a:solidFill>
                  <a:schemeClr val="tx1"/>
                </a:solidFill>
                <a:effectLst/>
                <a:latin typeface="Times New Roman" pitchFamily="18" charset="0"/>
                <a:ea typeface="+mn-ea"/>
                <a:cs typeface="Times New Roman" pitchFamily="18" charset="0"/>
                <a:hlinkClick r:id="rId4"/>
              </a:rPr>
              <a:t>Cars</a:t>
            </a:r>
            <a:r>
              <a:rPr lang="en-US" sz="1200" b="0" i="0" kern="1200" dirty="0">
                <a:solidFill>
                  <a:schemeClr val="tx1"/>
                </a:solidFill>
                <a:effectLst/>
                <a:latin typeface="Times New Roman" pitchFamily="18" charset="0"/>
                <a:ea typeface="+mn-ea"/>
                <a:cs typeface="Times New Roman" pitchFamily="18" charset="0"/>
              </a:rPr>
              <a:t>, which account for 11.5%.</a:t>
            </a:r>
          </a:p>
          <a:p>
            <a:endParaRPr lang="en-US" dirty="0"/>
          </a:p>
          <a:p>
            <a:endParaRPr lang="en-US" dirty="0"/>
          </a:p>
        </p:txBody>
      </p:sp>
      <p:sp>
        <p:nvSpPr>
          <p:cNvPr id="4" name="Slide Number Placeholder 3"/>
          <p:cNvSpPr>
            <a:spLocks noGrp="1"/>
          </p:cNvSpPr>
          <p:nvPr>
            <p:ph type="sldNum" sz="quarter" idx="10"/>
          </p:nvPr>
        </p:nvSpPr>
        <p:spPr/>
        <p:txBody>
          <a:bodyPr/>
          <a:lstStyle/>
          <a:p>
            <a:fld id="{4EAA24F5-E131-4EBA-BC25-A81BE41A1852}" type="slidenum">
              <a:rPr lang="en-US" smtClean="0"/>
              <a:pPr/>
              <a:t>15</a:t>
            </a:fld>
            <a:endParaRPr lang="en-US" dirty="0"/>
          </a:p>
        </p:txBody>
      </p:sp>
    </p:spTree>
    <p:extLst>
      <p:ext uri="{BB962C8B-B14F-4D97-AF65-F5344CB8AC3E}">
        <p14:creationId xmlns:p14="http://schemas.microsoft.com/office/powerpoint/2010/main" val="3584770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you see?  Radio, phone, no navigation, cigarette lighter, other</a:t>
            </a:r>
          </a:p>
        </p:txBody>
      </p:sp>
      <p:sp>
        <p:nvSpPr>
          <p:cNvPr id="4" name="Slide Number Placeholder 3"/>
          <p:cNvSpPr>
            <a:spLocks noGrp="1"/>
          </p:cNvSpPr>
          <p:nvPr>
            <p:ph type="sldNum" sz="quarter" idx="10"/>
          </p:nvPr>
        </p:nvSpPr>
        <p:spPr/>
        <p:txBody>
          <a:bodyPr/>
          <a:lstStyle/>
          <a:p>
            <a:fld id="{4EAA24F5-E131-4EBA-BC25-A81BE41A1852}" type="slidenum">
              <a:rPr lang="en-US" smtClean="0"/>
              <a:pPr/>
              <a:t>18</a:t>
            </a:fld>
            <a:endParaRPr lang="en-US" dirty="0"/>
          </a:p>
        </p:txBody>
      </p:sp>
    </p:spTree>
    <p:extLst>
      <p:ext uri="{BB962C8B-B14F-4D97-AF65-F5344CB8AC3E}">
        <p14:creationId xmlns:p14="http://schemas.microsoft.com/office/powerpoint/2010/main" val="1138750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http://www.bbc.com/news/business-32498715</a:t>
            </a:r>
          </a:p>
        </p:txBody>
      </p:sp>
      <p:sp>
        <p:nvSpPr>
          <p:cNvPr id="4" name="Slide Number Placeholder 3"/>
          <p:cNvSpPr>
            <a:spLocks noGrp="1"/>
          </p:cNvSpPr>
          <p:nvPr>
            <p:ph type="sldNum" sz="quarter" idx="10"/>
          </p:nvPr>
        </p:nvSpPr>
        <p:spPr/>
        <p:txBody>
          <a:bodyPr/>
          <a:lstStyle/>
          <a:p>
            <a:fld id="{4EAA24F5-E131-4EBA-BC25-A81BE41A1852}" type="slidenum">
              <a:rPr lang="en-US" smtClean="0"/>
              <a:pPr/>
              <a:t>19</a:t>
            </a:fld>
            <a:endParaRPr lang="en-US" dirty="0"/>
          </a:p>
        </p:txBody>
      </p:sp>
    </p:spTree>
    <p:extLst>
      <p:ext uri="{BB962C8B-B14F-4D97-AF65-F5344CB8AC3E}">
        <p14:creationId xmlns:p14="http://schemas.microsoft.com/office/powerpoint/2010/main" val="583252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Times New Roman" pitchFamily="18" charset="0"/>
                <a:ea typeface="+mn-ea"/>
                <a:cs typeface="Times New Roman" pitchFamily="18" charset="0"/>
              </a:rPr>
              <a:t>The top export destinations of the United States are </a:t>
            </a:r>
            <a:r>
              <a:rPr lang="en-US" sz="1200" b="0" i="0" u="none" strike="noStrike" kern="1200" dirty="0">
                <a:solidFill>
                  <a:schemeClr val="tx1"/>
                </a:solidFill>
                <a:effectLst/>
                <a:latin typeface="Times New Roman" pitchFamily="18" charset="0"/>
                <a:ea typeface="+mn-ea"/>
                <a:cs typeface="Times New Roman" pitchFamily="18" charset="0"/>
                <a:hlinkClick r:id="rId3"/>
              </a:rPr>
              <a:t>Canada</a:t>
            </a:r>
            <a:r>
              <a:rPr lang="en-US" sz="1200" b="0" i="0" kern="1200" dirty="0">
                <a:solidFill>
                  <a:schemeClr val="tx1"/>
                </a:solidFill>
                <a:effectLst/>
                <a:latin typeface="Times New Roman" pitchFamily="18" charset="0"/>
                <a:ea typeface="+mn-ea"/>
                <a:cs typeface="Times New Roman" pitchFamily="18" charset="0"/>
              </a:rPr>
              <a:t> ($219B), </a:t>
            </a:r>
            <a:r>
              <a:rPr lang="en-US" sz="1200" b="0" i="0" u="none" strike="noStrike" kern="1200" dirty="0">
                <a:solidFill>
                  <a:schemeClr val="tx1"/>
                </a:solidFill>
                <a:effectLst/>
                <a:latin typeface="Times New Roman" pitchFamily="18" charset="0"/>
                <a:ea typeface="+mn-ea"/>
                <a:cs typeface="Times New Roman" pitchFamily="18" charset="0"/>
                <a:hlinkClick r:id="rId4"/>
              </a:rPr>
              <a:t>Mexico</a:t>
            </a:r>
            <a:r>
              <a:rPr lang="en-US" sz="1200" b="0" i="0" kern="1200" dirty="0">
                <a:solidFill>
                  <a:schemeClr val="tx1"/>
                </a:solidFill>
                <a:effectLst/>
                <a:latin typeface="Times New Roman" pitchFamily="18" charset="0"/>
                <a:ea typeface="+mn-ea"/>
                <a:cs typeface="Times New Roman" pitchFamily="18" charset="0"/>
              </a:rPr>
              <a:t> ($188B), </a:t>
            </a:r>
            <a:r>
              <a:rPr lang="en-US" sz="1200" b="0" i="0" u="none" strike="noStrike" kern="1200" dirty="0">
                <a:solidFill>
                  <a:schemeClr val="tx1"/>
                </a:solidFill>
                <a:effectLst/>
                <a:latin typeface="Times New Roman" pitchFamily="18" charset="0"/>
                <a:ea typeface="+mn-ea"/>
                <a:cs typeface="Times New Roman" pitchFamily="18" charset="0"/>
                <a:hlinkClick r:id="rId5"/>
              </a:rPr>
              <a:t>China</a:t>
            </a:r>
            <a:r>
              <a:rPr lang="en-US" sz="1200" b="0" i="0" kern="1200" dirty="0">
                <a:solidFill>
                  <a:schemeClr val="tx1"/>
                </a:solidFill>
                <a:effectLst/>
                <a:latin typeface="Times New Roman" pitchFamily="18" charset="0"/>
                <a:ea typeface="+mn-ea"/>
                <a:cs typeface="Times New Roman" pitchFamily="18" charset="0"/>
              </a:rPr>
              <a:t> ($128B), </a:t>
            </a:r>
            <a:r>
              <a:rPr lang="en-US" sz="1200" b="0" i="0" u="none" strike="noStrike" kern="1200" dirty="0">
                <a:solidFill>
                  <a:schemeClr val="tx1"/>
                </a:solidFill>
                <a:effectLst/>
                <a:latin typeface="Times New Roman" pitchFamily="18" charset="0"/>
                <a:ea typeface="+mn-ea"/>
                <a:cs typeface="Times New Roman" pitchFamily="18" charset="0"/>
                <a:hlinkClick r:id="rId6"/>
              </a:rPr>
              <a:t>Japan</a:t>
            </a:r>
            <a:r>
              <a:rPr lang="en-US" sz="1200" b="0" i="0" kern="1200" dirty="0">
                <a:solidFill>
                  <a:schemeClr val="tx1"/>
                </a:solidFill>
                <a:effectLst/>
                <a:latin typeface="Times New Roman" pitchFamily="18" charset="0"/>
                <a:ea typeface="+mn-ea"/>
                <a:cs typeface="Times New Roman" pitchFamily="18" charset="0"/>
              </a:rPr>
              <a:t> ($63.5B) and </a:t>
            </a:r>
            <a:r>
              <a:rPr lang="en-US" sz="1200" b="0" i="0" u="none" strike="noStrike" kern="1200" dirty="0">
                <a:solidFill>
                  <a:schemeClr val="tx1"/>
                </a:solidFill>
                <a:effectLst/>
                <a:latin typeface="Times New Roman" pitchFamily="18" charset="0"/>
                <a:ea typeface="+mn-ea"/>
                <a:cs typeface="Times New Roman" pitchFamily="18" charset="0"/>
                <a:hlinkClick r:id="rId7"/>
              </a:rPr>
              <a:t>Germany</a:t>
            </a:r>
            <a:r>
              <a:rPr lang="en-US" sz="1200" b="0" i="0" kern="1200" dirty="0">
                <a:solidFill>
                  <a:schemeClr val="tx1"/>
                </a:solidFill>
                <a:effectLst/>
                <a:latin typeface="Times New Roman" pitchFamily="18" charset="0"/>
                <a:ea typeface="+mn-ea"/>
                <a:cs typeface="Times New Roman" pitchFamily="18" charset="0"/>
              </a:rPr>
              <a:t>($63.3B).</a:t>
            </a:r>
            <a:endParaRPr lang="en-US" dirty="0"/>
          </a:p>
        </p:txBody>
      </p:sp>
      <p:sp>
        <p:nvSpPr>
          <p:cNvPr id="4" name="Slide Number Placeholder 3"/>
          <p:cNvSpPr>
            <a:spLocks noGrp="1"/>
          </p:cNvSpPr>
          <p:nvPr>
            <p:ph type="sldNum" sz="quarter" idx="10"/>
          </p:nvPr>
        </p:nvSpPr>
        <p:spPr/>
        <p:txBody>
          <a:bodyPr/>
          <a:lstStyle/>
          <a:p>
            <a:fld id="{4EAA24F5-E131-4EBA-BC25-A81BE41A1852}" type="slidenum">
              <a:rPr lang="en-US" smtClean="0"/>
              <a:pPr/>
              <a:t>20</a:t>
            </a:fld>
            <a:endParaRPr lang="en-US" dirty="0"/>
          </a:p>
        </p:txBody>
      </p:sp>
    </p:spTree>
    <p:extLst>
      <p:ext uri="{BB962C8B-B14F-4D97-AF65-F5344CB8AC3E}">
        <p14:creationId xmlns:p14="http://schemas.microsoft.com/office/powerpoint/2010/main" val="1347011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http://atlas.media.mit.edu/en/profile/country/usa/</a:t>
            </a:r>
          </a:p>
          <a:p>
            <a:pPr fontAlgn="t"/>
            <a:r>
              <a:rPr lang="en-US" dirty="0"/>
              <a:t>“</a:t>
            </a:r>
            <a:r>
              <a:rPr lang="en-US" sz="1200" b="0" i="0" kern="1200" dirty="0">
                <a:solidFill>
                  <a:schemeClr val="tx1"/>
                </a:solidFill>
                <a:effectLst/>
                <a:latin typeface="Times New Roman" pitchFamily="18" charset="0"/>
                <a:ea typeface="+mn-ea"/>
                <a:cs typeface="Times New Roman" pitchFamily="18" charset="0"/>
              </a:rPr>
              <a:t>Origins</a:t>
            </a:r>
          </a:p>
          <a:p>
            <a:pPr fontAlgn="t"/>
            <a:r>
              <a:rPr lang="en-US" sz="1200" b="0" i="0" kern="1200" dirty="0">
                <a:solidFill>
                  <a:schemeClr val="tx1"/>
                </a:solidFill>
                <a:effectLst/>
                <a:latin typeface="Times New Roman" pitchFamily="18" charset="0"/>
                <a:ea typeface="+mn-ea"/>
                <a:cs typeface="Times New Roman" pitchFamily="18" charset="0"/>
              </a:rPr>
              <a:t>The top import origins of the United States are </a:t>
            </a:r>
            <a:r>
              <a:rPr lang="en-US" sz="1200" b="0" i="0" u="none" strike="noStrike" kern="1200" dirty="0">
                <a:solidFill>
                  <a:schemeClr val="tx1"/>
                </a:solidFill>
                <a:effectLst/>
                <a:latin typeface="Times New Roman" pitchFamily="18" charset="0"/>
                <a:ea typeface="+mn-ea"/>
                <a:cs typeface="Times New Roman" pitchFamily="18" charset="0"/>
                <a:hlinkClick r:id="rId3"/>
              </a:rPr>
              <a:t>China</a:t>
            </a:r>
            <a:r>
              <a:rPr lang="en-US" sz="1200" b="0" i="0" kern="1200" dirty="0">
                <a:solidFill>
                  <a:schemeClr val="tx1"/>
                </a:solidFill>
                <a:effectLst/>
                <a:latin typeface="Times New Roman" pitchFamily="18" charset="0"/>
                <a:ea typeface="+mn-ea"/>
                <a:cs typeface="Times New Roman" pitchFamily="18" charset="0"/>
              </a:rPr>
              <a:t> ($457B), </a:t>
            </a:r>
            <a:r>
              <a:rPr lang="en-US" sz="1200" b="0" i="0" u="none" strike="noStrike" kern="1200" dirty="0">
                <a:solidFill>
                  <a:schemeClr val="tx1"/>
                </a:solidFill>
                <a:effectLst/>
                <a:latin typeface="Times New Roman" pitchFamily="18" charset="0"/>
                <a:ea typeface="+mn-ea"/>
                <a:cs typeface="Times New Roman" pitchFamily="18" charset="0"/>
                <a:hlinkClick r:id="rId4"/>
              </a:rPr>
              <a:t>Mexico</a:t>
            </a:r>
            <a:r>
              <a:rPr lang="en-US" sz="1200" b="0" i="0" kern="1200" dirty="0">
                <a:solidFill>
                  <a:schemeClr val="tx1"/>
                </a:solidFill>
                <a:effectLst/>
                <a:latin typeface="Times New Roman" pitchFamily="18" charset="0"/>
                <a:ea typeface="+mn-ea"/>
                <a:cs typeface="Times New Roman" pitchFamily="18" charset="0"/>
              </a:rPr>
              <a:t>($291B), </a:t>
            </a:r>
            <a:r>
              <a:rPr lang="en-US" sz="1200" b="0" i="0" u="none" strike="noStrike" kern="1200" dirty="0">
                <a:solidFill>
                  <a:schemeClr val="tx1"/>
                </a:solidFill>
                <a:effectLst/>
                <a:latin typeface="Times New Roman" pitchFamily="18" charset="0"/>
                <a:ea typeface="+mn-ea"/>
                <a:cs typeface="Times New Roman" pitchFamily="18" charset="0"/>
                <a:hlinkClick r:id="rId5"/>
              </a:rPr>
              <a:t>Canada</a:t>
            </a:r>
            <a:r>
              <a:rPr lang="en-US" sz="1200" b="0" i="0" kern="1200" dirty="0">
                <a:solidFill>
                  <a:schemeClr val="tx1"/>
                </a:solidFill>
                <a:effectLst/>
                <a:latin typeface="Times New Roman" pitchFamily="18" charset="0"/>
                <a:ea typeface="+mn-ea"/>
                <a:cs typeface="Times New Roman" pitchFamily="18" charset="0"/>
              </a:rPr>
              <a:t> ($288B), </a:t>
            </a:r>
            <a:r>
              <a:rPr lang="en-US" sz="1200" b="0" i="0" u="none" strike="noStrike" kern="1200" dirty="0">
                <a:solidFill>
                  <a:schemeClr val="tx1"/>
                </a:solidFill>
                <a:effectLst/>
                <a:latin typeface="Times New Roman" pitchFamily="18" charset="0"/>
                <a:ea typeface="+mn-ea"/>
                <a:cs typeface="Times New Roman" pitchFamily="18" charset="0"/>
                <a:hlinkClick r:id="rId6"/>
              </a:rPr>
              <a:t>Japan</a:t>
            </a:r>
            <a:r>
              <a:rPr lang="en-US" sz="1200" b="0" i="0" kern="1200" dirty="0">
                <a:solidFill>
                  <a:schemeClr val="tx1"/>
                </a:solidFill>
                <a:effectLst/>
                <a:latin typeface="Times New Roman" pitchFamily="18" charset="0"/>
                <a:ea typeface="+mn-ea"/>
                <a:cs typeface="Times New Roman" pitchFamily="18" charset="0"/>
              </a:rPr>
              <a:t>($128B) and </a:t>
            </a:r>
            <a:r>
              <a:rPr lang="en-US" sz="1200" b="0" i="0" u="none" strike="noStrike" kern="1200" dirty="0">
                <a:solidFill>
                  <a:schemeClr val="tx1"/>
                </a:solidFill>
                <a:effectLst/>
                <a:latin typeface="Times New Roman" pitchFamily="18" charset="0"/>
                <a:ea typeface="+mn-ea"/>
                <a:cs typeface="Times New Roman" pitchFamily="18" charset="0"/>
                <a:hlinkClick r:id="rId7"/>
              </a:rPr>
              <a:t>Germany</a:t>
            </a:r>
            <a:r>
              <a:rPr lang="en-US" sz="1200" b="0" i="0" kern="1200" dirty="0">
                <a:solidFill>
                  <a:schemeClr val="tx1"/>
                </a:solidFill>
                <a:effectLst/>
                <a:latin typeface="Times New Roman" pitchFamily="18" charset="0"/>
                <a:ea typeface="+mn-ea"/>
                <a:cs typeface="Times New Roman" pitchFamily="18" charset="0"/>
              </a:rPr>
              <a:t> ($122B).”</a:t>
            </a:r>
          </a:p>
        </p:txBody>
      </p:sp>
      <p:sp>
        <p:nvSpPr>
          <p:cNvPr id="4" name="Slide Number Placeholder 3"/>
          <p:cNvSpPr>
            <a:spLocks noGrp="1"/>
          </p:cNvSpPr>
          <p:nvPr>
            <p:ph type="sldNum" sz="quarter" idx="10"/>
          </p:nvPr>
        </p:nvSpPr>
        <p:spPr/>
        <p:txBody>
          <a:bodyPr/>
          <a:lstStyle/>
          <a:p>
            <a:fld id="{4EAA24F5-E131-4EBA-BC25-A81BE41A1852}" type="slidenum">
              <a:rPr lang="en-US" smtClean="0"/>
              <a:pPr/>
              <a:t>21</a:t>
            </a:fld>
            <a:endParaRPr lang="en-US" dirty="0"/>
          </a:p>
        </p:txBody>
      </p:sp>
    </p:spTree>
    <p:extLst>
      <p:ext uri="{BB962C8B-B14F-4D97-AF65-F5344CB8AC3E}">
        <p14:creationId xmlns:p14="http://schemas.microsoft.com/office/powerpoint/2010/main" val="2533094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http://www.bbc.com/news/uk-politics-32810887</a:t>
            </a:r>
          </a:p>
        </p:txBody>
      </p:sp>
      <p:sp>
        <p:nvSpPr>
          <p:cNvPr id="4" name="Slide Number Placeholder 3"/>
          <p:cNvSpPr>
            <a:spLocks noGrp="1"/>
          </p:cNvSpPr>
          <p:nvPr>
            <p:ph type="sldNum" sz="quarter" idx="10"/>
          </p:nvPr>
        </p:nvSpPr>
        <p:spPr/>
        <p:txBody>
          <a:bodyPr/>
          <a:lstStyle/>
          <a:p>
            <a:fld id="{4EAA24F5-E131-4EBA-BC25-A81BE41A1852}" type="slidenum">
              <a:rPr lang="en-US" smtClean="0"/>
              <a:pPr/>
              <a:t>22</a:t>
            </a:fld>
            <a:endParaRPr lang="en-US" dirty="0"/>
          </a:p>
        </p:txBody>
      </p:sp>
    </p:spTree>
    <p:extLst>
      <p:ext uri="{BB962C8B-B14F-4D97-AF65-F5344CB8AC3E}">
        <p14:creationId xmlns:p14="http://schemas.microsoft.com/office/powerpoint/2010/main" val="2597610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http://atlas.media.mit.edu/en/profile/country/can/#Exports</a:t>
            </a:r>
          </a:p>
        </p:txBody>
      </p:sp>
      <p:sp>
        <p:nvSpPr>
          <p:cNvPr id="4" name="Slide Number Placeholder 3"/>
          <p:cNvSpPr>
            <a:spLocks noGrp="1"/>
          </p:cNvSpPr>
          <p:nvPr>
            <p:ph type="sldNum" sz="quarter" idx="10"/>
          </p:nvPr>
        </p:nvSpPr>
        <p:spPr/>
        <p:txBody>
          <a:bodyPr/>
          <a:lstStyle/>
          <a:p>
            <a:fld id="{4EAA24F5-E131-4EBA-BC25-A81BE41A1852}" type="slidenum">
              <a:rPr lang="en-US" smtClean="0"/>
              <a:pPr/>
              <a:t>3</a:t>
            </a:fld>
            <a:endParaRPr lang="en-US" dirty="0"/>
          </a:p>
        </p:txBody>
      </p:sp>
    </p:spTree>
    <p:extLst>
      <p:ext uri="{BB962C8B-B14F-4D97-AF65-F5344CB8AC3E}">
        <p14:creationId xmlns:p14="http://schemas.microsoft.com/office/powerpoint/2010/main" val="1568936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http://atlas.media.mit.edu/en/profile/country/can/#Exports</a:t>
            </a:r>
          </a:p>
        </p:txBody>
      </p:sp>
      <p:sp>
        <p:nvSpPr>
          <p:cNvPr id="4" name="Slide Number Placeholder 3"/>
          <p:cNvSpPr>
            <a:spLocks noGrp="1"/>
          </p:cNvSpPr>
          <p:nvPr>
            <p:ph type="sldNum" sz="quarter" idx="10"/>
          </p:nvPr>
        </p:nvSpPr>
        <p:spPr/>
        <p:txBody>
          <a:bodyPr/>
          <a:lstStyle/>
          <a:p>
            <a:fld id="{4EAA24F5-E131-4EBA-BC25-A81BE41A1852}" type="slidenum">
              <a:rPr lang="en-US" smtClean="0"/>
              <a:pPr/>
              <a:t>4</a:t>
            </a:fld>
            <a:endParaRPr lang="en-US" dirty="0"/>
          </a:p>
        </p:txBody>
      </p:sp>
    </p:spTree>
    <p:extLst>
      <p:ext uri="{BB962C8B-B14F-4D97-AF65-F5344CB8AC3E}">
        <p14:creationId xmlns:p14="http://schemas.microsoft.com/office/powerpoint/2010/main" val="3860848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266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4662" indent="-286409" eaLnBrk="0" hangingPunct="0">
              <a:spcBef>
                <a:spcPct val="30000"/>
              </a:spcBef>
              <a:defRPr sz="1200">
                <a:solidFill>
                  <a:schemeClr val="tx1"/>
                </a:solidFill>
                <a:latin typeface="Calibri" panose="020F0502020204030204" pitchFamily="34" charset="0"/>
              </a:defRPr>
            </a:lvl2pPr>
            <a:lvl3pPr marL="1145635" indent="-229127" eaLnBrk="0" hangingPunct="0">
              <a:spcBef>
                <a:spcPct val="30000"/>
              </a:spcBef>
              <a:defRPr sz="1200">
                <a:solidFill>
                  <a:schemeClr val="tx1"/>
                </a:solidFill>
                <a:latin typeface="Calibri" panose="020F0502020204030204" pitchFamily="34" charset="0"/>
              </a:defRPr>
            </a:lvl3pPr>
            <a:lvl4pPr marL="1603889" indent="-229127" eaLnBrk="0" hangingPunct="0">
              <a:spcBef>
                <a:spcPct val="30000"/>
              </a:spcBef>
              <a:defRPr sz="1200">
                <a:solidFill>
                  <a:schemeClr val="tx1"/>
                </a:solidFill>
                <a:latin typeface="Calibri" panose="020F0502020204030204" pitchFamily="34" charset="0"/>
              </a:defRPr>
            </a:lvl4pPr>
            <a:lvl5pPr marL="2062143" indent="-229127" eaLnBrk="0" hangingPunct="0">
              <a:spcBef>
                <a:spcPct val="30000"/>
              </a:spcBef>
              <a:defRPr sz="1200">
                <a:solidFill>
                  <a:schemeClr val="tx1"/>
                </a:solidFill>
                <a:latin typeface="Calibri" panose="020F0502020204030204" pitchFamily="34" charset="0"/>
              </a:defRPr>
            </a:lvl5pPr>
            <a:lvl6pPr marL="2520398" indent="-229127" eaLnBrk="0" fontAlgn="base" hangingPunct="0">
              <a:spcBef>
                <a:spcPct val="30000"/>
              </a:spcBef>
              <a:spcAft>
                <a:spcPct val="0"/>
              </a:spcAft>
              <a:defRPr sz="1200">
                <a:solidFill>
                  <a:schemeClr val="tx1"/>
                </a:solidFill>
                <a:latin typeface="Calibri" panose="020F0502020204030204" pitchFamily="34" charset="0"/>
              </a:defRPr>
            </a:lvl6pPr>
            <a:lvl7pPr marL="2978651" indent="-229127" eaLnBrk="0" fontAlgn="base" hangingPunct="0">
              <a:spcBef>
                <a:spcPct val="30000"/>
              </a:spcBef>
              <a:spcAft>
                <a:spcPct val="0"/>
              </a:spcAft>
              <a:defRPr sz="1200">
                <a:solidFill>
                  <a:schemeClr val="tx1"/>
                </a:solidFill>
                <a:latin typeface="Calibri" panose="020F0502020204030204" pitchFamily="34" charset="0"/>
              </a:defRPr>
            </a:lvl7pPr>
            <a:lvl8pPr marL="3436905" indent="-229127" eaLnBrk="0" fontAlgn="base" hangingPunct="0">
              <a:spcBef>
                <a:spcPct val="30000"/>
              </a:spcBef>
              <a:spcAft>
                <a:spcPct val="0"/>
              </a:spcAft>
              <a:defRPr sz="1200">
                <a:solidFill>
                  <a:schemeClr val="tx1"/>
                </a:solidFill>
                <a:latin typeface="Calibri" panose="020F0502020204030204" pitchFamily="34" charset="0"/>
              </a:defRPr>
            </a:lvl8pPr>
            <a:lvl9pPr marL="3895159" indent="-229127"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F1A3569-8356-40F5-8C99-8EF490A89861}" type="slidenum">
              <a:rPr lang="en-US" altLang="fr-FR">
                <a:solidFill>
                  <a:prstClr val="black"/>
                </a:solidFill>
                <a:latin typeface="Verdana" panose="020B0604030504040204" pitchFamily="34" charset="0"/>
              </a:rPr>
              <a:pPr>
                <a:spcBef>
                  <a:spcPct val="0"/>
                </a:spcBef>
              </a:pPr>
              <a:t>6</a:t>
            </a:fld>
            <a:endParaRPr lang="en-US" altLang="fr-FR">
              <a:solidFill>
                <a:prstClr val="black"/>
              </a:solidFill>
              <a:latin typeface="Verdana" panose="020B0604030504040204" pitchFamily="34" charset="0"/>
            </a:endParaRPr>
          </a:p>
        </p:txBody>
      </p:sp>
    </p:spTree>
    <p:extLst>
      <p:ext uri="{BB962C8B-B14F-4D97-AF65-F5344CB8AC3E}">
        <p14:creationId xmlns:p14="http://schemas.microsoft.com/office/powerpoint/2010/main" val="2294992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AA24F5-E131-4EBA-BC25-A81BE41A1852}" type="slidenum">
              <a:rPr lang="en-US" smtClean="0"/>
              <a:pPr/>
              <a:t>8</a:t>
            </a:fld>
            <a:endParaRPr lang="en-US" dirty="0"/>
          </a:p>
        </p:txBody>
      </p:sp>
    </p:spTree>
    <p:extLst>
      <p:ext uri="{BB962C8B-B14F-4D97-AF65-F5344CB8AC3E}">
        <p14:creationId xmlns:p14="http://schemas.microsoft.com/office/powerpoint/2010/main" val="403092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https://www.wto.org/english/tratop_e/region_e/regfac_e.htm</a:t>
            </a:r>
          </a:p>
        </p:txBody>
      </p:sp>
      <p:sp>
        <p:nvSpPr>
          <p:cNvPr id="4" name="Slide Number Placeholder 3"/>
          <p:cNvSpPr>
            <a:spLocks noGrp="1"/>
          </p:cNvSpPr>
          <p:nvPr>
            <p:ph type="sldNum" sz="quarter" idx="10"/>
          </p:nvPr>
        </p:nvSpPr>
        <p:spPr/>
        <p:txBody>
          <a:bodyPr/>
          <a:lstStyle/>
          <a:p>
            <a:fld id="{4EAA24F5-E131-4EBA-BC25-A81BE41A1852}" type="slidenum">
              <a:rPr lang="en-US" smtClean="0"/>
              <a:pPr/>
              <a:t>10</a:t>
            </a:fld>
            <a:endParaRPr lang="en-US" dirty="0"/>
          </a:p>
        </p:txBody>
      </p:sp>
    </p:spTree>
    <p:extLst>
      <p:ext uri="{BB962C8B-B14F-4D97-AF65-F5344CB8AC3E}">
        <p14:creationId xmlns:p14="http://schemas.microsoft.com/office/powerpoint/2010/main" val="3394931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http://atlas.media.mit.edu/en/profile/country/can/#Exports</a:t>
            </a:r>
          </a:p>
        </p:txBody>
      </p:sp>
      <p:sp>
        <p:nvSpPr>
          <p:cNvPr id="4" name="Slide Number Placeholder 3"/>
          <p:cNvSpPr>
            <a:spLocks noGrp="1"/>
          </p:cNvSpPr>
          <p:nvPr>
            <p:ph type="sldNum" sz="quarter" idx="10"/>
          </p:nvPr>
        </p:nvSpPr>
        <p:spPr/>
        <p:txBody>
          <a:bodyPr/>
          <a:lstStyle/>
          <a:p>
            <a:fld id="{4EAA24F5-E131-4EBA-BC25-A81BE41A1852}" type="slidenum">
              <a:rPr lang="en-US" smtClean="0"/>
              <a:pPr/>
              <a:t>12</a:t>
            </a:fld>
            <a:endParaRPr lang="en-US" dirty="0"/>
          </a:p>
        </p:txBody>
      </p:sp>
    </p:spTree>
    <p:extLst>
      <p:ext uri="{BB962C8B-B14F-4D97-AF65-F5344CB8AC3E}">
        <p14:creationId xmlns:p14="http://schemas.microsoft.com/office/powerpoint/2010/main" val="1132583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Economist.com Arguments for Free Trade.</a:t>
            </a:r>
          </a:p>
        </p:txBody>
      </p:sp>
      <p:sp>
        <p:nvSpPr>
          <p:cNvPr id="4" name="Slide Number Placeholder 3"/>
          <p:cNvSpPr>
            <a:spLocks noGrp="1"/>
          </p:cNvSpPr>
          <p:nvPr>
            <p:ph type="sldNum" sz="quarter" idx="10"/>
          </p:nvPr>
        </p:nvSpPr>
        <p:spPr/>
        <p:txBody>
          <a:bodyPr/>
          <a:lstStyle/>
          <a:p>
            <a:fld id="{4EAA24F5-E131-4EBA-BC25-A81BE41A1852}" type="slidenum">
              <a:rPr lang="en-US" smtClean="0"/>
              <a:pPr/>
              <a:t>13</a:t>
            </a:fld>
            <a:endParaRPr lang="en-US" dirty="0"/>
          </a:p>
        </p:txBody>
      </p:sp>
    </p:spTree>
    <p:extLst>
      <p:ext uri="{BB962C8B-B14F-4D97-AF65-F5344CB8AC3E}">
        <p14:creationId xmlns:p14="http://schemas.microsoft.com/office/powerpoint/2010/main" val="1853579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http://atlas.media.mit.edu/en/profile/country/can/#Exports</a:t>
            </a:r>
          </a:p>
        </p:txBody>
      </p:sp>
      <p:sp>
        <p:nvSpPr>
          <p:cNvPr id="4" name="Slide Number Placeholder 3"/>
          <p:cNvSpPr>
            <a:spLocks noGrp="1"/>
          </p:cNvSpPr>
          <p:nvPr>
            <p:ph type="sldNum" sz="quarter" idx="10"/>
          </p:nvPr>
        </p:nvSpPr>
        <p:spPr/>
        <p:txBody>
          <a:bodyPr/>
          <a:lstStyle/>
          <a:p>
            <a:fld id="{4EAA24F5-E131-4EBA-BC25-A81BE41A1852}" type="slidenum">
              <a:rPr lang="en-US" smtClean="0"/>
              <a:pPr/>
              <a:t>14</a:t>
            </a:fld>
            <a:endParaRPr lang="en-US" dirty="0"/>
          </a:p>
        </p:txBody>
      </p:sp>
    </p:spTree>
    <p:extLst>
      <p:ext uri="{BB962C8B-B14F-4D97-AF65-F5344CB8AC3E}">
        <p14:creationId xmlns:p14="http://schemas.microsoft.com/office/powerpoint/2010/main" val="685784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6772890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8926609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37591925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3453200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36261735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0997042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dirty="0"/>
              <a:t>7/26/2017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33891-D5E7-4C7B-BF1D-E855E53CB5A8}" type="slidenum">
              <a:rPr lang="en-US" dirty="0"/>
              <a:t>‹#›</a:t>
            </a:fld>
            <a:endParaRPr lang="en-US" dirty="0"/>
          </a:p>
        </p:txBody>
      </p:sp>
    </p:spTree>
    <p:extLst>
      <p:ext uri="{BB962C8B-B14F-4D97-AF65-F5344CB8AC3E}">
        <p14:creationId xmlns:p14="http://schemas.microsoft.com/office/powerpoint/2010/main" val="2758143767"/>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2089648"/>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222625" y="304800"/>
            <a:ext cx="11909425" cy="4724400"/>
            <a:chOff x="-2030" y="192"/>
            <a:chExt cx="7502" cy="2976"/>
          </a:xfrm>
        </p:grpSpPr>
        <p:sp>
          <p:nvSpPr>
            <p:cNvPr id="5" name="Line 3"/>
            <p:cNvSpPr>
              <a:spLocks noChangeShapeType="1"/>
            </p:cNvSpPr>
            <p:nvPr/>
          </p:nvSpPr>
          <p:spPr bwMode="auto">
            <a:xfrm>
              <a:off x="912" y="1584"/>
              <a:ext cx="456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AutoShape 4"/>
            <p:cNvSpPr>
              <a:spLocks noChangeArrowheads="1"/>
            </p:cNvSpPr>
            <p:nvPr/>
          </p:nvSpPr>
          <p:spPr bwMode="auto">
            <a:xfrm>
              <a:off x="-1584" y="864"/>
              <a:ext cx="2304" cy="2304"/>
            </a:xfrm>
            <a:custGeom>
              <a:avLst/>
              <a:gdLst>
                <a:gd name="T0" fmla="*/ 0 w 64000"/>
                <a:gd name="T1" fmla="*/ 0 h 64000"/>
                <a:gd name="T2" fmla="*/ 0 w 64000"/>
                <a:gd name="T3" fmla="*/ 0 h 64000"/>
                <a:gd name="T4" fmla="*/ 0 w 64000"/>
                <a:gd name="T5" fmla="*/ 0 h 64000"/>
                <a:gd name="T6" fmla="*/ 0 w 64000"/>
                <a:gd name="T7" fmla="*/ 0 h 64000"/>
                <a:gd name="T8" fmla="*/ 0 w 64000"/>
                <a:gd name="T9" fmla="*/ 0 h 64000"/>
                <a:gd name="T10" fmla="*/ 0 w 64000"/>
                <a:gd name="T11" fmla="*/ 0 h 64000"/>
                <a:gd name="T12" fmla="*/ 0 w 64000"/>
                <a:gd name="T13" fmla="*/ 0 h 64000"/>
                <a:gd name="T14" fmla="*/ 0 w 64000"/>
                <a:gd name="T15" fmla="*/ 0 h 64000"/>
                <a:gd name="T16" fmla="*/ 0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44083 w 64000"/>
                <a:gd name="T28" fmla="*/ -29639 h 64000"/>
                <a:gd name="T29" fmla="*/ 44083 w 64000"/>
                <a:gd name="T30" fmla="*/ 29639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44083" y="2368"/>
                  </a:moveTo>
                  <a:cubicBezTo>
                    <a:pt x="56127" y="7280"/>
                    <a:pt x="64000" y="18993"/>
                    <a:pt x="64000" y="32000"/>
                  </a:cubicBezTo>
                  <a:cubicBezTo>
                    <a:pt x="64000" y="45006"/>
                    <a:pt x="56127" y="56719"/>
                    <a:pt x="44083" y="61631"/>
                  </a:cubicBezTo>
                  <a:cubicBezTo>
                    <a:pt x="44082" y="61631"/>
                    <a:pt x="44082" y="61631"/>
                    <a:pt x="44082" y="61631"/>
                  </a:cubicBezTo>
                  <a:lnTo>
                    <a:pt x="44083" y="61632"/>
                  </a:lnTo>
                  <a:lnTo>
                    <a:pt x="44083" y="2368"/>
                  </a:lnTo>
                  <a:lnTo>
                    <a:pt x="44082" y="2368"/>
                  </a:lnTo>
                  <a:cubicBezTo>
                    <a:pt x="44082" y="2368"/>
                    <a:pt x="44082" y="2368"/>
                    <a:pt x="44083" y="2368"/>
                  </a:cubicBez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 name="AutoShape 5"/>
            <p:cNvSpPr>
              <a:spLocks noChangeArrowheads="1"/>
            </p:cNvSpPr>
            <p:nvPr/>
          </p:nvSpPr>
          <p:spPr bwMode="auto">
            <a:xfrm>
              <a:off x="-2030" y="192"/>
              <a:ext cx="2544" cy="2544"/>
            </a:xfrm>
            <a:custGeom>
              <a:avLst/>
              <a:gdLst>
                <a:gd name="T0" fmla="*/ 0 w 64000"/>
                <a:gd name="T1" fmla="*/ 0 h 64000"/>
                <a:gd name="T2" fmla="*/ 0 w 64000"/>
                <a:gd name="T3" fmla="*/ 0 h 64000"/>
                <a:gd name="T4" fmla="*/ 0 w 64000"/>
                <a:gd name="T5" fmla="*/ 0 h 64000"/>
                <a:gd name="T6" fmla="*/ 0 w 64000"/>
                <a:gd name="T7" fmla="*/ 0 h 64000"/>
                <a:gd name="T8" fmla="*/ 0 w 64000"/>
                <a:gd name="T9" fmla="*/ 0 h 64000"/>
                <a:gd name="T10" fmla="*/ 0 w 64000"/>
                <a:gd name="T11" fmla="*/ 0 h 64000"/>
                <a:gd name="T12" fmla="*/ 0 w 64000"/>
                <a:gd name="T13" fmla="*/ 0 h 64000"/>
                <a:gd name="T14" fmla="*/ 0 w 64000"/>
                <a:gd name="T15" fmla="*/ 0 h 64000"/>
                <a:gd name="T16" fmla="*/ 0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50994 w 64000"/>
                <a:gd name="T28" fmla="*/ -25761 h 64000"/>
                <a:gd name="T29" fmla="*/ 50994 w 64000"/>
                <a:gd name="T30" fmla="*/ 25761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50994" y="6246"/>
                  </a:moveTo>
                  <a:cubicBezTo>
                    <a:pt x="59172" y="12279"/>
                    <a:pt x="64000" y="21837"/>
                    <a:pt x="64000" y="32000"/>
                  </a:cubicBezTo>
                  <a:cubicBezTo>
                    <a:pt x="64000" y="42162"/>
                    <a:pt x="59172" y="51720"/>
                    <a:pt x="50994" y="57753"/>
                  </a:cubicBezTo>
                  <a:cubicBezTo>
                    <a:pt x="50993" y="57753"/>
                    <a:pt x="50993" y="57753"/>
                    <a:pt x="50993" y="57753"/>
                  </a:cubicBezTo>
                  <a:lnTo>
                    <a:pt x="50994" y="57754"/>
                  </a:lnTo>
                  <a:lnTo>
                    <a:pt x="50994" y="6246"/>
                  </a:lnTo>
                  <a:lnTo>
                    <a:pt x="50993" y="6246"/>
                  </a:lnTo>
                  <a:cubicBezTo>
                    <a:pt x="50993" y="6246"/>
                    <a:pt x="50993" y="6246"/>
                    <a:pt x="50994" y="6246"/>
                  </a:cubicBezTo>
                  <a:close/>
                </a:path>
              </a:pathLst>
            </a:cu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
        <p:nvSpPr>
          <p:cNvPr id="193543" name="Rectangle 7"/>
          <p:cNvSpPr>
            <a:spLocks noGrp="1" noChangeArrowheads="1"/>
          </p:cNvSpPr>
          <p:nvPr>
            <p:ph type="subTitle" idx="1"/>
          </p:nvPr>
        </p:nvSpPr>
        <p:spPr>
          <a:xfrm>
            <a:off x="1443038" y="3427413"/>
            <a:ext cx="7239000" cy="1752600"/>
          </a:xfrm>
        </p:spPr>
        <p:txBody>
          <a:bodyPr/>
          <a:lstStyle>
            <a:lvl1pPr marL="0" indent="0">
              <a:buFont typeface="Wingdings" pitchFamily="2" charset="2"/>
              <a:buNone/>
              <a:defRPr/>
            </a:lvl1pPr>
          </a:lstStyle>
          <a:p>
            <a:r>
              <a:rPr lang="en-US"/>
              <a:t>Click to edit Master subtitle style</a:t>
            </a:r>
          </a:p>
        </p:txBody>
      </p:sp>
      <p:sp>
        <p:nvSpPr>
          <p:cNvPr id="8" name="Rectangle 8"/>
          <p:cNvSpPr>
            <a:spLocks noGrp="1" noChangeArrowheads="1"/>
          </p:cNvSpPr>
          <p:nvPr>
            <p:ph type="dt" sz="half" idx="10"/>
          </p:nvPr>
        </p:nvSpPr>
        <p:spPr>
          <a:xfrm>
            <a:off x="457200" y="6248400"/>
            <a:ext cx="2133600" cy="457200"/>
          </a:xfrm>
          <a:prstGeom prst="rect">
            <a:avLst/>
          </a:prstGeo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fld id="{EB4DDA03-B9D6-45B6-9858-1BEA22AC1471}" type="slidenum">
              <a:rPr lang="en-US" altLang="en-US"/>
              <a:pPr/>
              <a:t>‹#›</a:t>
            </a:fld>
            <a:endParaRPr lang="en-US" altLang="en-US"/>
          </a:p>
        </p:txBody>
      </p:sp>
    </p:spTree>
    <p:extLst>
      <p:ext uri="{BB962C8B-B14F-4D97-AF65-F5344CB8AC3E}">
        <p14:creationId xmlns:p14="http://schemas.microsoft.com/office/powerpoint/2010/main" val="27669488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grpSp>
        <p:nvGrpSpPr>
          <p:cNvPr id="2" name="Group 1"/>
          <p:cNvGrpSpPr/>
          <p:nvPr userDrawn="1"/>
        </p:nvGrpSpPr>
        <p:grpSpPr>
          <a:xfrm>
            <a:off x="-4763" y="2939901"/>
            <a:ext cx="1695451" cy="914400"/>
            <a:chOff x="-1" y="4495800"/>
            <a:chExt cx="1695451" cy="914400"/>
          </a:xfrm>
        </p:grpSpPr>
        <p:sp>
          <p:nvSpPr>
            <p:cNvPr id="3" name="TextBox 2"/>
            <p:cNvSpPr txBox="1"/>
            <p:nvPr/>
          </p:nvSpPr>
          <p:spPr>
            <a:xfrm>
              <a:off x="781050" y="4495800"/>
              <a:ext cx="914400" cy="914400"/>
            </a:xfrm>
            <a:prstGeom prst="rect">
              <a:avLst/>
            </a:prstGeom>
            <a:solidFill>
              <a:srgbClr val="4D4D4D"/>
            </a:solidFill>
          </p:spPr>
          <p:txBody>
            <a:bodyPr wrap="square" lIns="0" tIns="0" rIns="0" bIns="0" rtlCol="0" anchor="ctr">
              <a:noAutofit/>
            </a:bodyPr>
            <a:lstStyle/>
            <a:p>
              <a:pPr algn="ctr"/>
              <a:r>
                <a:rPr lang="en-US" sz="560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3</a:t>
              </a:r>
            </a:p>
          </p:txBody>
        </p:sp>
        <p:pic>
          <p:nvPicPr>
            <p:cNvPr id="4" name="Picture 3"/>
            <p:cNvPicPr>
              <a:picLocks noChangeAspect="1" noChangeArrowheads="1"/>
            </p:cNvPicPr>
            <p:nvPr/>
          </p:nvPicPr>
          <p:blipFill>
            <a:blip r:embed="rId2" cstate="print">
              <a:lum bright="5000"/>
            </a:blip>
            <a:srcRect l="7649" t="59241" r="7649" b="1519"/>
            <a:stretch>
              <a:fillRect/>
            </a:stretch>
          </p:blipFill>
          <p:spPr bwMode="auto">
            <a:xfrm rot="10800000">
              <a:off x="-1" y="4495800"/>
              <a:ext cx="783741" cy="914399"/>
            </a:xfrm>
            <a:prstGeom prst="rect">
              <a:avLst/>
            </a:prstGeom>
            <a:noFill/>
            <a:ln w="9525">
              <a:noFill/>
              <a:miter lim="800000"/>
              <a:headEnd/>
              <a:tailEnd/>
            </a:ln>
          </p:spPr>
        </p:pic>
      </p:grpSp>
      <p:sp>
        <p:nvSpPr>
          <p:cNvPr id="6" name="TextBox 5"/>
          <p:cNvSpPr txBox="1"/>
          <p:nvPr userDrawn="1"/>
        </p:nvSpPr>
        <p:spPr>
          <a:xfrm>
            <a:off x="152400" y="4137835"/>
            <a:ext cx="6858000" cy="1502976"/>
          </a:xfrm>
          <a:prstGeom prst="rect">
            <a:avLst/>
          </a:prstGeom>
          <a:noFill/>
        </p:spPr>
        <p:txBody>
          <a:bodyPr wrap="square" rtlCol="0">
            <a:spAutoFit/>
          </a:bodyPr>
          <a:lstStyle/>
          <a:p>
            <a:pPr>
              <a:lnSpc>
                <a:spcPts val="5500"/>
              </a:lnSpc>
            </a:pPr>
            <a:r>
              <a:rPr lang="en-US" sz="4800" dirty="0">
                <a:solidFill>
                  <a:prstClr val="black"/>
                </a:solidFill>
                <a:latin typeface="Times New Roman" pitchFamily="18" charset="0"/>
                <a:cs typeface="Times New Roman" pitchFamily="18" charset="0"/>
              </a:rPr>
              <a:t>Interdependence and the </a:t>
            </a:r>
            <a:br>
              <a:rPr lang="en-US" sz="4800" dirty="0">
                <a:solidFill>
                  <a:prstClr val="black"/>
                </a:solidFill>
                <a:latin typeface="Times New Roman" pitchFamily="18" charset="0"/>
                <a:cs typeface="Times New Roman" pitchFamily="18" charset="0"/>
              </a:rPr>
            </a:br>
            <a:r>
              <a:rPr lang="en-US" sz="4800" dirty="0">
                <a:solidFill>
                  <a:prstClr val="black"/>
                </a:solidFill>
                <a:latin typeface="Times New Roman" pitchFamily="18" charset="0"/>
                <a:cs typeface="Times New Roman" pitchFamily="18" charset="0"/>
              </a:rPr>
              <a:t>Gains from Trade</a:t>
            </a:r>
          </a:p>
        </p:txBody>
      </p:sp>
      <p:sp>
        <p:nvSpPr>
          <p:cNvPr id="7" name="TextBox 12"/>
          <p:cNvSpPr txBox="1">
            <a:spLocks noChangeArrowheads="1"/>
          </p:cNvSpPr>
          <p:nvPr userDrawn="1"/>
        </p:nvSpPr>
        <p:spPr bwMode="auto">
          <a:xfrm>
            <a:off x="6705600" y="5181600"/>
            <a:ext cx="2286000" cy="1569660"/>
          </a:xfrm>
          <a:prstGeom prst="rect">
            <a:avLst/>
          </a:prstGeom>
          <a:noFill/>
          <a:ln w="9525">
            <a:noFill/>
            <a:miter lim="800000"/>
            <a:headEnd/>
            <a:tailEnd/>
          </a:ln>
        </p:spPr>
        <p:txBody>
          <a:bodyPr wrap="square">
            <a:spAutoFit/>
          </a:bodyPr>
          <a:lstStyle/>
          <a:p>
            <a:pPr algn="r"/>
            <a:r>
              <a:rPr lang="en-US" sz="2400" b="1" i="1" dirty="0">
                <a:solidFill>
                  <a:srgbClr val="996633"/>
                </a:solidFill>
                <a:latin typeface="Garamond" pitchFamily="18" charset="0"/>
                <a:ea typeface="Arial Unicode MS" pitchFamily="34" charset="-128"/>
                <a:cs typeface="Times New Roman" pitchFamily="18" charset="0"/>
              </a:rPr>
              <a:t>Premium PowerPoint </a:t>
            </a:r>
            <a:br>
              <a:rPr lang="en-US" sz="2400" b="1" i="1" dirty="0">
                <a:solidFill>
                  <a:srgbClr val="996633"/>
                </a:solidFill>
                <a:latin typeface="Garamond" pitchFamily="18" charset="0"/>
                <a:ea typeface="Arial Unicode MS" pitchFamily="34" charset="-128"/>
                <a:cs typeface="Times New Roman" pitchFamily="18" charset="0"/>
              </a:rPr>
            </a:br>
            <a:r>
              <a:rPr lang="en-US" sz="2400" b="1" i="1" dirty="0">
                <a:solidFill>
                  <a:srgbClr val="996633"/>
                </a:solidFill>
                <a:latin typeface="Garamond" pitchFamily="18" charset="0"/>
                <a:ea typeface="Arial Unicode MS" pitchFamily="34" charset="-128"/>
                <a:cs typeface="Times New Roman" pitchFamily="18" charset="0"/>
              </a:rPr>
              <a:t>Slides by </a:t>
            </a:r>
            <a:br>
              <a:rPr lang="en-US" sz="2400" b="1" i="1" dirty="0">
                <a:solidFill>
                  <a:srgbClr val="996633"/>
                </a:solidFill>
                <a:latin typeface="Garamond" pitchFamily="18" charset="0"/>
                <a:ea typeface="Arial Unicode MS" pitchFamily="34" charset="-128"/>
                <a:cs typeface="Times New Roman" pitchFamily="18" charset="0"/>
              </a:rPr>
            </a:br>
            <a:r>
              <a:rPr lang="en-US" sz="2400" b="1" i="1" dirty="0">
                <a:solidFill>
                  <a:srgbClr val="996633"/>
                </a:solidFill>
                <a:latin typeface="Garamond" pitchFamily="18" charset="0"/>
                <a:ea typeface="Arial Unicode MS" pitchFamily="34" charset="-128"/>
                <a:cs typeface="Times New Roman" pitchFamily="18" charset="0"/>
              </a:rPr>
              <a:t>Ron </a:t>
            </a:r>
            <a:r>
              <a:rPr lang="en-US" sz="2400" b="1" i="1" dirty="0" err="1">
                <a:solidFill>
                  <a:srgbClr val="996633"/>
                </a:solidFill>
                <a:latin typeface="Garamond" pitchFamily="18" charset="0"/>
                <a:ea typeface="Arial Unicode MS" pitchFamily="34" charset="-128"/>
                <a:cs typeface="Times New Roman" pitchFamily="18" charset="0"/>
              </a:rPr>
              <a:t>Cronovich</a:t>
            </a:r>
            <a:endParaRPr lang="en-US" sz="2400" b="1" i="1" dirty="0">
              <a:solidFill>
                <a:srgbClr val="996633"/>
              </a:solidFill>
              <a:latin typeface="Garamond" pitchFamily="18" charset="0"/>
              <a:ea typeface="Arial Unicode MS" pitchFamily="34" charset="-128"/>
              <a:cs typeface="Times New Roman" pitchFamily="18" charset="0"/>
            </a:endParaRPr>
          </a:p>
        </p:txBody>
      </p:sp>
      <p:sp>
        <p:nvSpPr>
          <p:cNvPr id="10" name="TextBox 9"/>
          <p:cNvSpPr txBox="1"/>
          <p:nvPr userDrawn="1"/>
        </p:nvSpPr>
        <p:spPr>
          <a:xfrm>
            <a:off x="-10633" y="6500422"/>
            <a:ext cx="5649433" cy="338554"/>
          </a:xfrm>
          <a:prstGeom prst="rect">
            <a:avLst/>
          </a:prstGeom>
          <a:noFill/>
        </p:spPr>
        <p:txBody>
          <a:bodyPr wrap="square" rtlCol="0">
            <a:spAutoFit/>
          </a:bodyPr>
          <a:lstStyle/>
          <a:p>
            <a:r>
              <a:rPr lang="en-US" sz="800" b="0" i="1" dirty="0">
                <a:solidFill>
                  <a:srgbClr val="777777"/>
                </a:solidFill>
                <a:latin typeface="Times New Roman" pitchFamily="18" charset="0"/>
                <a:cs typeface="Times New Roman" pitchFamily="18" charset="0"/>
              </a:rPr>
              <a:t>© 2012 </a:t>
            </a:r>
            <a:r>
              <a:rPr lang="en-US" sz="800" b="0" i="1" dirty="0" err="1">
                <a:solidFill>
                  <a:srgbClr val="777777"/>
                </a:solidFill>
                <a:latin typeface="Times New Roman" pitchFamily="18" charset="0"/>
                <a:cs typeface="Times New Roman" pitchFamily="18" charset="0"/>
              </a:rPr>
              <a:t>Cengage</a:t>
            </a:r>
            <a:r>
              <a:rPr lang="en-US" sz="800" b="0" i="1" dirty="0">
                <a:solidFill>
                  <a:srgbClr val="777777"/>
                </a:solidFill>
                <a:latin typeface="Times New Roman" pitchFamily="18" charset="0"/>
                <a:cs typeface="Times New Roman" pitchFamily="18" charset="0"/>
              </a:rPr>
              <a:t> Learning. All Rights Reserved. May not be copied, scanned, or duplicated, in whole or in part, except for use as permitted in a license distributed with a certain product or service or otherwise on a password-protected website for classroom use.</a:t>
            </a:r>
            <a:endParaRPr lang="en-US" sz="800" b="0" i="1" dirty="0">
              <a:solidFill>
                <a:srgbClr val="777777"/>
              </a:solidFill>
              <a:latin typeface="Times New Roman" pitchFamily="18" charset="0"/>
              <a:ea typeface="Verdana" pitchFamily="34" charset="0"/>
              <a:cs typeface="Times New Roman" pitchFamily="18"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dirty="0"/>
              <a:t>7/26/2017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33891-D5E7-4C7B-BF1D-E855E53CB5A8}" type="slidenum">
              <a:rPr lang="en-US" dirty="0"/>
              <a:t>‹#›</a:t>
            </a:fld>
            <a:endParaRPr lang="en-US" dirty="0"/>
          </a:p>
        </p:txBody>
      </p:sp>
      <p:sp>
        <p:nvSpPr>
          <p:cNvPr id="7" name="TextBox 6">
            <a:extLst>
              <a:ext uri="{FF2B5EF4-FFF2-40B4-BE49-F238E27FC236}">
                <a16:creationId xmlns:a16="http://schemas.microsoft.com/office/drawing/2014/main" id="{7BF093A6-28E1-4963-A4F0-22BA7027A5F6}"/>
              </a:ext>
            </a:extLst>
          </p:cNvPr>
          <p:cNvSpPr txBox="1"/>
          <p:nvPr userDrawn="1"/>
        </p:nvSpPr>
        <p:spPr>
          <a:xfrm>
            <a:off x="7543800" y="6324600"/>
            <a:ext cx="1143000" cy="353943"/>
          </a:xfrm>
          <a:prstGeom prst="rect">
            <a:avLst/>
          </a:prstGeom>
          <a:noFill/>
        </p:spPr>
        <p:txBody>
          <a:bodyPr wrap="square" rtlCol="0">
            <a:spAutoFit/>
          </a:bodyPr>
          <a:lstStyle/>
          <a:p>
            <a:pPr algn="r"/>
            <a:fld id="{756EF793-6576-47D7-8D74-034072F16359}" type="slidenum">
              <a:rPr lang="en-US" sz="1700" i="0" smtClean="0">
                <a:solidFill>
                  <a:srgbClr val="B2B2B2"/>
                </a:solidFill>
                <a:latin typeface="Times New Roman" pitchFamily="18" charset="0"/>
                <a:ea typeface="Verdana" pitchFamily="34" charset="0"/>
                <a:cs typeface="Times New Roman" pitchFamily="18" charset="0"/>
              </a:rPr>
              <a:pPr algn="r"/>
              <a:t>‹#›</a:t>
            </a:fld>
            <a:endParaRPr lang="en-US" sz="1700" i="0" dirty="0">
              <a:solidFill>
                <a:srgbClr val="B2B2B2"/>
              </a:solidFill>
              <a:latin typeface="Times New Roman" pitchFamily="18" charset="0"/>
              <a:ea typeface="Verdana" pitchFamily="34" charset="0"/>
              <a:cs typeface="Times New Roman" pitchFamily="18" charset="0"/>
            </a:endParaRPr>
          </a:p>
        </p:txBody>
      </p:sp>
    </p:spTree>
    <p:extLst>
      <p:ext uri="{BB962C8B-B14F-4D97-AF65-F5344CB8AC3E}">
        <p14:creationId xmlns:p14="http://schemas.microsoft.com/office/powerpoint/2010/main" val="2608151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left)">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424C04-881C-440B-BCDD-BAE2035EE362}" type="slidenum">
              <a:rPr lang="en-US" smtClean="0"/>
              <a:pPr/>
              <a:t>‹#›</a:t>
            </a:fld>
            <a:endParaRPr lang="en-US"/>
          </a:p>
        </p:txBody>
      </p:sp>
    </p:spTree>
    <p:extLst>
      <p:ext uri="{BB962C8B-B14F-4D97-AF65-F5344CB8AC3E}">
        <p14:creationId xmlns:p14="http://schemas.microsoft.com/office/powerpoint/2010/main" val="2890658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72D1515D-E89F-4412-8106-B483081C970A}" type="slidenum">
              <a:rPr lang="en-US" altLang="en-US" smtClean="0"/>
              <a:pPr/>
              <a:t>‹#›</a:t>
            </a:fld>
            <a:endParaRPr lang="en-US" altLang="en-US"/>
          </a:p>
        </p:txBody>
      </p:sp>
    </p:spTree>
    <p:extLst>
      <p:ext uri="{BB962C8B-B14F-4D97-AF65-F5344CB8AC3E}">
        <p14:creationId xmlns:p14="http://schemas.microsoft.com/office/powerpoint/2010/main" val="1346329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7/26/2017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3369437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326BFFB1-6B30-4BAC-94D1-AA36B0C60DB4}" type="slidenum">
              <a:rPr lang="en-US" altLang="en-US" smtClean="0"/>
              <a:pPr/>
              <a:t>‹#›</a:t>
            </a:fld>
            <a:endParaRPr lang="en-US" altLang="en-US"/>
          </a:p>
        </p:txBody>
      </p:sp>
    </p:spTree>
    <p:extLst>
      <p:ext uri="{BB962C8B-B14F-4D97-AF65-F5344CB8AC3E}">
        <p14:creationId xmlns:p14="http://schemas.microsoft.com/office/powerpoint/2010/main" val="372478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7/26/2017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6424C04-881C-440B-BCDD-BAE2035EE362}" type="slidenum">
              <a:rPr lang="en-US" smtClean="0"/>
              <a:pPr/>
              <a:t>‹#›</a:t>
            </a:fld>
            <a:endParaRPr lang="en-US"/>
          </a:p>
        </p:txBody>
      </p:sp>
    </p:spTree>
    <p:extLst>
      <p:ext uri="{BB962C8B-B14F-4D97-AF65-F5344CB8AC3E}">
        <p14:creationId xmlns:p14="http://schemas.microsoft.com/office/powerpoint/2010/main" val="4141795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0DDF080-5E8C-48AD-84E5-6C08B304C14E}" type="datetimeFigureOut">
              <a:rPr lang="en-US" dirty="0"/>
              <a:t>7/26/2017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33891-D5E7-4C7B-BF1D-E855E53CB5A8}" type="slidenum">
              <a:rPr lang="en-US" dirty="0"/>
              <a:t>‹#›</a:t>
            </a:fld>
            <a:endParaRPr lang="en-US" dirty="0"/>
          </a:p>
        </p:txBody>
      </p:sp>
    </p:spTree>
    <p:extLst>
      <p:ext uri="{BB962C8B-B14F-4D97-AF65-F5344CB8AC3E}">
        <p14:creationId xmlns:p14="http://schemas.microsoft.com/office/powerpoint/2010/main" val="25700564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8543457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7/26/2017</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3715957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49" r:id="rId18"/>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customXml" Target="../ink/ink1.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www.econlib.org/library/Smith/smWN.htmlhttp:/www.econlib.org/library/Smith/smWN.html" TargetMode="External"/><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Rectangle 4"/>
          <p:cNvSpPr>
            <a:spLocks noGrp="1" noChangeArrowheads="1"/>
          </p:cNvSpPr>
          <p:nvPr>
            <p:ph type="ctrTitle" idx="4294967295"/>
          </p:nvPr>
        </p:nvSpPr>
        <p:spPr>
          <a:xfrm>
            <a:off x="1143000" y="1295400"/>
            <a:ext cx="7239000" cy="1444625"/>
          </a:xfrm>
        </p:spPr>
        <p:txBody>
          <a:bodyPr>
            <a:normAutofit/>
          </a:bodyPr>
          <a:lstStyle/>
          <a:p>
            <a:pPr algn="ctr" eaLnBrk="1" hangingPunct="1"/>
            <a:r>
              <a:rPr lang="en-US" altLang="en-US" sz="3800" dirty="0">
                <a:solidFill>
                  <a:srgbClr val="002060"/>
                </a:solidFill>
                <a:effectLst>
                  <a:outerShdw blurRad="38100" dist="38100" dir="2700000" algn="tl">
                    <a:srgbClr val="000000">
                      <a:alpha val="43137"/>
                    </a:srgbClr>
                  </a:outerShdw>
                </a:effectLst>
                <a:latin typeface="Myriad Pro" pitchFamily="34" charset="0"/>
                <a:ea typeface="+mj-ea"/>
                <a:cs typeface="+mj-cs"/>
              </a:rPr>
              <a:t>Is Free Trade Out of Date?</a:t>
            </a:r>
          </a:p>
        </p:txBody>
      </p:sp>
      <p:pic>
        <p:nvPicPr>
          <p:cNvPr id="307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2667000"/>
            <a:ext cx="4038600" cy="2695575"/>
          </a:xfrm>
          <a:prstGeom prst="rect">
            <a:avLst/>
          </a:prstGeom>
          <a:solidFill>
            <a:srgbClr val="002060"/>
          </a:solidFill>
          <a:ln w="38100">
            <a:solidFill>
              <a:srgbClr val="002060"/>
            </a:solidFill>
          </a:ln>
          <a:extLst/>
        </p:spPr>
      </p:pic>
    </p:spTree>
    <p:extLst>
      <p:ext uri="{BB962C8B-B14F-4D97-AF65-F5344CB8AC3E}">
        <p14:creationId xmlns:p14="http://schemas.microsoft.com/office/powerpoint/2010/main" val="29104248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304800"/>
            <a:ext cx="8229600" cy="914400"/>
          </a:xfrm>
        </p:spPr>
        <p:txBody>
          <a:bodyPr>
            <a:normAutofit/>
          </a:bodyPr>
          <a:lstStyle/>
          <a:p>
            <a:pPr algn="ctr" fontAlgn="base">
              <a:spcAft>
                <a:spcPct val="0"/>
              </a:spcAft>
            </a:pPr>
            <a:r>
              <a:rPr lang="en-US" altLang="fr-FR" sz="3800" dirty="0">
                <a:solidFill>
                  <a:srgbClr val="002060"/>
                </a:solidFill>
                <a:effectLst>
                  <a:outerShdw blurRad="38100" dist="38100" dir="2700000" algn="tl">
                    <a:srgbClr val="000000">
                      <a:alpha val="43137"/>
                    </a:srgbClr>
                  </a:outerShdw>
                </a:effectLst>
                <a:latin typeface="Myriad Pro" pitchFamily="34" charset="0"/>
                <a:ea typeface="+mj-ea"/>
                <a:cs typeface="+mj-cs"/>
              </a:rPr>
              <a:t>Sidney Crosby Example</a:t>
            </a:r>
          </a:p>
        </p:txBody>
      </p:sp>
      <p:sp>
        <p:nvSpPr>
          <p:cNvPr id="12291" name="Content Placeholder 2"/>
          <p:cNvSpPr>
            <a:spLocks noGrp="1"/>
          </p:cNvSpPr>
          <p:nvPr>
            <p:ph sz="half" idx="1"/>
          </p:nvPr>
        </p:nvSpPr>
        <p:spPr>
          <a:xfrm>
            <a:off x="152400" y="1524001"/>
            <a:ext cx="4419600" cy="5181600"/>
          </a:xfrm>
        </p:spPr>
        <p:txBody>
          <a:bodyPr>
            <a:noAutofit/>
          </a:bodyPr>
          <a:lstStyle/>
          <a:p>
            <a:pPr fontAlgn="base">
              <a:spcBef>
                <a:spcPct val="20000"/>
              </a:spcBef>
              <a:spcAft>
                <a:spcPct val="0"/>
              </a:spcAft>
              <a:buClrTx/>
              <a:buSzPct val="70000"/>
              <a:buFont typeface="Arial" panose="020B0604020202020204" pitchFamily="34" charset="0"/>
              <a:buChar char="•"/>
            </a:pPr>
            <a:r>
              <a:rPr lang="en-US" altLang="fr-FR" sz="3000" dirty="0">
                <a:solidFill>
                  <a:srgbClr val="002060"/>
                </a:solidFill>
                <a:latin typeface="Myriad Pro" pitchFamily="34" charset="0"/>
                <a:cs typeface="+mn-cs"/>
              </a:rPr>
              <a:t>Who has the absolute advantage in mowing grass?</a:t>
            </a:r>
          </a:p>
          <a:p>
            <a:pPr fontAlgn="base">
              <a:spcBef>
                <a:spcPct val="20000"/>
              </a:spcBef>
              <a:spcAft>
                <a:spcPct val="0"/>
              </a:spcAft>
              <a:buClrTx/>
              <a:buSzPct val="70000"/>
              <a:buFont typeface="Arial" panose="020B0604020202020204" pitchFamily="34" charset="0"/>
              <a:buChar char="•"/>
            </a:pPr>
            <a:r>
              <a:rPr lang="en-US" altLang="fr-FR" sz="3000" dirty="0">
                <a:solidFill>
                  <a:srgbClr val="002060"/>
                </a:solidFill>
                <a:latin typeface="Myriad Pro" pitchFamily="34" charset="0"/>
                <a:cs typeface="+mn-cs"/>
              </a:rPr>
              <a:t>Who has the comparative advantage in mowing grass?</a:t>
            </a:r>
          </a:p>
          <a:p>
            <a:pPr fontAlgn="base">
              <a:spcBef>
                <a:spcPct val="20000"/>
              </a:spcBef>
              <a:spcAft>
                <a:spcPct val="0"/>
              </a:spcAft>
              <a:buClrTx/>
              <a:buSzPct val="70000"/>
              <a:buFont typeface="Arial" panose="020B0604020202020204" pitchFamily="34" charset="0"/>
              <a:buChar char="•"/>
            </a:pPr>
            <a:r>
              <a:rPr lang="en-US" altLang="fr-FR" sz="3000" dirty="0">
                <a:solidFill>
                  <a:srgbClr val="002060"/>
                </a:solidFill>
                <a:latin typeface="Myriad Pro" pitchFamily="34" charset="0"/>
                <a:cs typeface="+mn-cs"/>
              </a:rPr>
              <a:t>Who should mow Crosby’s lawn?</a:t>
            </a:r>
          </a:p>
        </p:txBody>
      </p:sp>
      <p:pic>
        <p:nvPicPr>
          <p:cNvPr id="5" name="Picture 4" descr="https://encrypted-tbn1.gstatic.com/images?q=tbn:ANd9GcSg3lqk3ZLTdaIS4oxxHdE6C0TA_6a1z_3TWCY6d8d9dyg8VDz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4754500"/>
            <a:ext cx="3314700" cy="185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descr="Image result for Young girl mowing law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600200"/>
            <a:ext cx="3333750"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8764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Title 1"/>
          <p:cNvSpPr>
            <a:spLocks noGrp="1"/>
          </p:cNvSpPr>
          <p:nvPr>
            <p:ph type="title"/>
          </p:nvPr>
        </p:nvSpPr>
        <p:spPr>
          <a:xfrm>
            <a:off x="609600" y="228600"/>
            <a:ext cx="7769225" cy="1143000"/>
          </a:xfrm>
        </p:spPr>
        <p:txBody>
          <a:bodyPr>
            <a:normAutofit/>
          </a:bodyPr>
          <a:lstStyle/>
          <a:p>
            <a:pPr algn="ctr"/>
            <a:r>
              <a:rPr lang="en-US" altLang="en-US" sz="3800" dirty="0">
                <a:solidFill>
                  <a:srgbClr val="002060"/>
                </a:solidFill>
                <a:effectLst>
                  <a:outerShdw blurRad="38100" dist="38100" dir="2700000" algn="tl">
                    <a:srgbClr val="000000">
                      <a:alpha val="43137"/>
                    </a:srgbClr>
                  </a:outerShdw>
                </a:effectLst>
                <a:latin typeface="Myriad Pro" pitchFamily="34" charset="0"/>
                <a:ea typeface="+mj-ea"/>
                <a:cs typeface="+mj-cs"/>
              </a:rPr>
              <a:t>Regional Trade Arrangements</a:t>
            </a:r>
          </a:p>
        </p:txBody>
      </p:sp>
      <p:sp>
        <p:nvSpPr>
          <p:cNvPr id="18435" name="Content Placeholder 4"/>
          <p:cNvSpPr>
            <a:spLocks noGrp="1"/>
          </p:cNvSpPr>
          <p:nvPr>
            <p:ph idx="1"/>
          </p:nvPr>
        </p:nvSpPr>
        <p:spPr>
          <a:xfrm>
            <a:off x="304800" y="1345019"/>
            <a:ext cx="8534400" cy="5284381"/>
          </a:xfrm>
        </p:spPr>
        <p:txBody>
          <a:bodyPr>
            <a:noAutofit/>
          </a:bodyPr>
          <a:lstStyle/>
          <a:p>
            <a:pPr marL="0" indent="0" fontAlgn="base">
              <a:spcBef>
                <a:spcPct val="20000"/>
              </a:spcBef>
              <a:spcAft>
                <a:spcPct val="0"/>
              </a:spcAft>
              <a:buClrTx/>
              <a:buSzPct val="70000"/>
              <a:buNone/>
            </a:pPr>
            <a:r>
              <a:rPr lang="en-US" altLang="en-US" sz="2600" dirty="0">
                <a:solidFill>
                  <a:srgbClr val="002060"/>
                </a:solidFill>
                <a:latin typeface="Myriad Pro" pitchFamily="34" charset="0"/>
                <a:cs typeface="+mn-cs"/>
              </a:rPr>
              <a:t>Negotiations concluded on TPP, EU and Ukraine</a:t>
            </a:r>
          </a:p>
          <a:p>
            <a:pPr fontAlgn="base">
              <a:spcBef>
                <a:spcPct val="20000"/>
              </a:spcBef>
              <a:spcAft>
                <a:spcPct val="0"/>
              </a:spcAft>
              <a:buClrTx/>
              <a:buSzPct val="70000"/>
              <a:buFont typeface="Arial" panose="020B0604020202020204" pitchFamily="34" charset="0"/>
              <a:buChar char="•"/>
            </a:pPr>
            <a:r>
              <a:rPr lang="en-US" altLang="en-US" sz="2300" dirty="0">
                <a:solidFill>
                  <a:srgbClr val="002060"/>
                </a:solidFill>
                <a:latin typeface="Myriad Pro" pitchFamily="34" charset="0"/>
                <a:cs typeface="+mn-cs"/>
              </a:rPr>
              <a:t>Korea:  January 1, 2015</a:t>
            </a:r>
          </a:p>
          <a:p>
            <a:pPr fontAlgn="base">
              <a:spcBef>
                <a:spcPct val="20000"/>
              </a:spcBef>
              <a:spcAft>
                <a:spcPct val="0"/>
              </a:spcAft>
              <a:buClrTx/>
              <a:buSzPct val="70000"/>
              <a:buFont typeface="Arial" panose="020B0604020202020204" pitchFamily="34" charset="0"/>
              <a:buChar char="•"/>
            </a:pPr>
            <a:r>
              <a:rPr lang="en-US" altLang="en-US" sz="2300" dirty="0">
                <a:solidFill>
                  <a:srgbClr val="002060"/>
                </a:solidFill>
                <a:latin typeface="Myriad Pro" pitchFamily="34" charset="0"/>
                <a:cs typeface="+mn-cs"/>
              </a:rPr>
              <a:t>Honduras:  October 1, 2014</a:t>
            </a:r>
          </a:p>
          <a:p>
            <a:pPr fontAlgn="base">
              <a:spcBef>
                <a:spcPct val="20000"/>
              </a:spcBef>
              <a:spcAft>
                <a:spcPct val="0"/>
              </a:spcAft>
              <a:buClrTx/>
              <a:buSzPct val="70000"/>
              <a:buFont typeface="Arial" panose="020B0604020202020204" pitchFamily="34" charset="0"/>
              <a:buChar char="•"/>
            </a:pPr>
            <a:r>
              <a:rPr lang="en-US" altLang="en-US" sz="2300" dirty="0">
                <a:solidFill>
                  <a:srgbClr val="002060"/>
                </a:solidFill>
                <a:latin typeface="Myriad Pro" pitchFamily="34" charset="0"/>
                <a:cs typeface="+mn-cs"/>
              </a:rPr>
              <a:t>Panama: April 1, 2013</a:t>
            </a:r>
          </a:p>
          <a:p>
            <a:pPr fontAlgn="base">
              <a:spcBef>
                <a:spcPct val="20000"/>
              </a:spcBef>
              <a:spcAft>
                <a:spcPct val="0"/>
              </a:spcAft>
              <a:buClrTx/>
              <a:buSzPct val="70000"/>
              <a:buFont typeface="Arial" panose="020B0604020202020204" pitchFamily="34" charset="0"/>
              <a:buChar char="•"/>
            </a:pPr>
            <a:r>
              <a:rPr lang="en-US" altLang="en-US" sz="2300" dirty="0">
                <a:solidFill>
                  <a:srgbClr val="002060"/>
                </a:solidFill>
                <a:latin typeface="Myriad Pro" pitchFamily="34" charset="0"/>
                <a:cs typeface="+mn-cs"/>
              </a:rPr>
              <a:t>Jordan:  October 1, 2012</a:t>
            </a:r>
          </a:p>
          <a:p>
            <a:pPr fontAlgn="base">
              <a:spcBef>
                <a:spcPct val="20000"/>
              </a:spcBef>
              <a:spcAft>
                <a:spcPct val="0"/>
              </a:spcAft>
              <a:buClrTx/>
              <a:buSzPct val="70000"/>
              <a:buFont typeface="Arial" panose="020B0604020202020204" pitchFamily="34" charset="0"/>
              <a:buChar char="•"/>
            </a:pPr>
            <a:r>
              <a:rPr lang="en-US" altLang="en-US" sz="2300" dirty="0">
                <a:solidFill>
                  <a:srgbClr val="002060"/>
                </a:solidFill>
                <a:latin typeface="Myriad Pro" pitchFamily="34" charset="0"/>
                <a:cs typeface="+mn-cs"/>
              </a:rPr>
              <a:t>Columbia:  August 15, 2011</a:t>
            </a:r>
          </a:p>
          <a:p>
            <a:pPr fontAlgn="base">
              <a:spcBef>
                <a:spcPct val="20000"/>
              </a:spcBef>
              <a:spcAft>
                <a:spcPct val="0"/>
              </a:spcAft>
              <a:buClrTx/>
              <a:buSzPct val="70000"/>
              <a:buFont typeface="Arial" panose="020B0604020202020204" pitchFamily="34" charset="0"/>
              <a:buChar char="•"/>
            </a:pPr>
            <a:r>
              <a:rPr lang="en-US" altLang="en-US" sz="2300" dirty="0">
                <a:solidFill>
                  <a:srgbClr val="002060"/>
                </a:solidFill>
                <a:latin typeface="Myriad Pro" pitchFamily="34" charset="0"/>
                <a:cs typeface="+mn-cs"/>
              </a:rPr>
              <a:t>Peru:  August 1, 2009</a:t>
            </a:r>
          </a:p>
          <a:p>
            <a:pPr fontAlgn="base">
              <a:spcBef>
                <a:spcPct val="20000"/>
              </a:spcBef>
              <a:spcAft>
                <a:spcPct val="0"/>
              </a:spcAft>
              <a:buClrTx/>
              <a:buSzPct val="70000"/>
              <a:buFont typeface="Arial" panose="020B0604020202020204" pitchFamily="34" charset="0"/>
              <a:buChar char="•"/>
            </a:pPr>
            <a:r>
              <a:rPr lang="en-US" altLang="en-US" sz="2300" dirty="0">
                <a:solidFill>
                  <a:srgbClr val="002060"/>
                </a:solidFill>
                <a:latin typeface="Myriad Pro" pitchFamily="34" charset="0"/>
                <a:cs typeface="+mn-cs"/>
              </a:rPr>
              <a:t>European Union:  July 1, 2009</a:t>
            </a:r>
          </a:p>
          <a:p>
            <a:pPr fontAlgn="base">
              <a:spcBef>
                <a:spcPct val="20000"/>
              </a:spcBef>
              <a:spcAft>
                <a:spcPct val="0"/>
              </a:spcAft>
              <a:buClrTx/>
              <a:buSzPct val="70000"/>
              <a:buFont typeface="Arial" panose="020B0604020202020204" pitchFamily="34" charset="0"/>
              <a:buChar char="•"/>
            </a:pPr>
            <a:r>
              <a:rPr lang="en-US" altLang="en-US" sz="2300" dirty="0">
                <a:solidFill>
                  <a:srgbClr val="002060"/>
                </a:solidFill>
                <a:latin typeface="Myriad Pro" pitchFamily="34" charset="0"/>
                <a:cs typeface="+mn-cs"/>
              </a:rPr>
              <a:t>Costa Rica:  November 1, 2002</a:t>
            </a:r>
          </a:p>
          <a:p>
            <a:pPr fontAlgn="base">
              <a:spcBef>
                <a:spcPct val="20000"/>
              </a:spcBef>
              <a:spcAft>
                <a:spcPct val="0"/>
              </a:spcAft>
              <a:buClrTx/>
              <a:buSzPct val="70000"/>
              <a:buFont typeface="Arial" panose="020B0604020202020204" pitchFamily="34" charset="0"/>
              <a:buChar char="•"/>
            </a:pPr>
            <a:r>
              <a:rPr lang="en-US" altLang="en-US" sz="2300" dirty="0">
                <a:solidFill>
                  <a:srgbClr val="002060"/>
                </a:solidFill>
                <a:latin typeface="Myriad Pro" pitchFamily="34" charset="0"/>
                <a:cs typeface="+mn-cs"/>
              </a:rPr>
              <a:t>Chile:  July 5, 1997</a:t>
            </a:r>
          </a:p>
          <a:p>
            <a:pPr fontAlgn="base">
              <a:spcBef>
                <a:spcPct val="20000"/>
              </a:spcBef>
              <a:spcAft>
                <a:spcPct val="0"/>
              </a:spcAft>
              <a:buClrTx/>
              <a:buSzPct val="70000"/>
              <a:buFont typeface="Arial" panose="020B0604020202020204" pitchFamily="34" charset="0"/>
              <a:buChar char="•"/>
            </a:pPr>
            <a:r>
              <a:rPr lang="en-US" altLang="en-US" sz="2300" dirty="0">
                <a:solidFill>
                  <a:srgbClr val="002060"/>
                </a:solidFill>
                <a:latin typeface="Myriad Pro" pitchFamily="34" charset="0"/>
                <a:cs typeface="+mn-cs"/>
              </a:rPr>
              <a:t>Israel:  January 1, 1997</a:t>
            </a:r>
          </a:p>
          <a:p>
            <a:pPr fontAlgn="base">
              <a:spcBef>
                <a:spcPct val="20000"/>
              </a:spcBef>
              <a:spcAft>
                <a:spcPct val="0"/>
              </a:spcAft>
              <a:buClrTx/>
              <a:buSzPct val="70000"/>
              <a:buFont typeface="Arial" panose="020B0604020202020204" pitchFamily="34" charset="0"/>
              <a:buChar char="•"/>
            </a:pPr>
            <a:r>
              <a:rPr lang="en-US" altLang="en-US" sz="2300" dirty="0">
                <a:solidFill>
                  <a:srgbClr val="002060"/>
                </a:solidFill>
                <a:latin typeface="Myriad Pro" pitchFamily="34" charset="0"/>
                <a:cs typeface="+mn-cs"/>
              </a:rPr>
              <a:t>NAFTA:  January 1, 1994</a:t>
            </a:r>
          </a:p>
        </p:txBody>
      </p:sp>
      <p:pic>
        <p:nvPicPr>
          <p:cNvPr id="7172" name="Picture 4" descr="https://whoacanada.files.wordpress.com/2010/12/canadianflag645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880191"/>
            <a:ext cx="3317877" cy="4520609"/>
          </a:xfrm>
          <a:prstGeom prst="rect">
            <a:avLst/>
          </a:prstGeom>
          <a:solidFill>
            <a:srgbClr val="002060"/>
          </a:solidFill>
          <a:ln w="38100">
            <a:solidFill>
              <a:srgbClr val="002060"/>
            </a:solidFill>
          </a:ln>
          <a:extLst/>
        </p:spPr>
      </p:pic>
    </p:spTree>
    <p:extLst>
      <p:ext uri="{BB962C8B-B14F-4D97-AF65-F5344CB8AC3E}">
        <p14:creationId xmlns:p14="http://schemas.microsoft.com/office/powerpoint/2010/main" val="1464177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737839" y="306387"/>
            <a:ext cx="7313612" cy="990600"/>
          </a:xfrm>
        </p:spPr>
        <p:txBody>
          <a:bodyPr>
            <a:normAutofit fontScale="90000"/>
          </a:bodyPr>
          <a:lstStyle/>
          <a:p>
            <a:pPr algn="ctr" eaLnBrk="1" hangingPunct="1"/>
            <a:r>
              <a:rPr lang="en-US" sz="3800" b="1" kern="1200" dirty="0">
                <a:solidFill>
                  <a:srgbClr val="002060"/>
                </a:solidFill>
                <a:effectLst>
                  <a:outerShdw blurRad="38100" dist="38100" dir="2700000" algn="tl">
                    <a:srgbClr val="000000">
                      <a:alpha val="43137"/>
                    </a:srgbClr>
                  </a:outerShdw>
                </a:effectLst>
                <a:latin typeface="Myriad Pro" pitchFamily="34" charset="0"/>
              </a:rPr>
              <a:t>Current Issue:  </a:t>
            </a:r>
            <a:br>
              <a:rPr lang="en-US" sz="3800" b="1" kern="1200" dirty="0">
                <a:solidFill>
                  <a:srgbClr val="002060"/>
                </a:solidFill>
                <a:effectLst>
                  <a:outerShdw blurRad="38100" dist="38100" dir="2700000" algn="tl">
                    <a:srgbClr val="000000">
                      <a:alpha val="43137"/>
                    </a:srgbClr>
                  </a:outerShdw>
                </a:effectLst>
                <a:latin typeface="Myriad Pro" pitchFamily="34" charset="0"/>
              </a:rPr>
            </a:br>
            <a:r>
              <a:rPr lang="en-US" sz="3800" b="1" kern="1200" dirty="0">
                <a:solidFill>
                  <a:srgbClr val="002060"/>
                </a:solidFill>
                <a:effectLst>
                  <a:outerShdw blurRad="38100" dist="38100" dir="2700000" algn="tl">
                    <a:srgbClr val="000000">
                      <a:alpha val="43137"/>
                    </a:srgbClr>
                  </a:outerShdw>
                </a:effectLst>
                <a:latin typeface="Myriad Pro" pitchFamily="34" charset="0"/>
              </a:rPr>
              <a:t>Weaker C$/Stronger US$</a:t>
            </a:r>
          </a:p>
        </p:txBody>
      </p:sp>
      <p:pic>
        <p:nvPicPr>
          <p:cNvPr id="1026" name="Picture 2" descr="https://research.stlouisfed.org/fred2/graph/fredgraph.jpg?hires=1&amp;g=3IF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447800"/>
            <a:ext cx="8001000" cy="5162266"/>
          </a:xfrm>
          <a:prstGeom prst="rect">
            <a:avLst/>
          </a:prstGeom>
          <a:solidFill>
            <a:srgbClr val="002060"/>
          </a:solidFill>
          <a:ln w="38100">
            <a:solidFill>
              <a:srgbClr val="002060"/>
            </a:solidFill>
          </a:ln>
          <a:extLst/>
        </p:spPr>
      </p:pic>
    </p:spTree>
    <p:extLst>
      <p:ext uri="{BB962C8B-B14F-4D97-AF65-F5344CB8AC3E}">
        <p14:creationId xmlns:p14="http://schemas.microsoft.com/office/powerpoint/2010/main" val="3081982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533400"/>
            <a:ext cx="7313612" cy="1143000"/>
          </a:xfrm>
        </p:spPr>
        <p:txBody>
          <a:bodyPr>
            <a:normAutofit fontScale="90000"/>
          </a:bodyPr>
          <a:lstStyle/>
          <a:p>
            <a:r>
              <a:rPr lang="en-US" dirty="0"/>
              <a:t>Moving up and out of the shadow of the U.S.!</a:t>
            </a:r>
          </a:p>
        </p:txBody>
      </p:sp>
      <p:pic>
        <p:nvPicPr>
          <p:cNvPr id="5" name="Picture 4"/>
          <p:cNvPicPr>
            <a:picLocks noChangeAspect="1"/>
          </p:cNvPicPr>
          <p:nvPr/>
        </p:nvPicPr>
        <p:blipFill>
          <a:blip r:embed="rId3"/>
          <a:stretch>
            <a:fillRect/>
          </a:stretch>
        </p:blipFill>
        <p:spPr>
          <a:xfrm>
            <a:off x="0" y="2323538"/>
            <a:ext cx="9144000" cy="2210924"/>
          </a:xfrm>
          <a:prstGeom prst="rect">
            <a:avLst/>
          </a:prstGeom>
        </p:spPr>
      </p:pic>
    </p:spTree>
    <p:extLst>
      <p:ext uri="{BB962C8B-B14F-4D97-AF65-F5344CB8AC3E}">
        <p14:creationId xmlns:p14="http://schemas.microsoft.com/office/powerpoint/2010/main" val="1262150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 y="152400"/>
            <a:ext cx="8229600" cy="914400"/>
          </a:xfrm>
        </p:spPr>
        <p:txBody>
          <a:bodyPr>
            <a:normAutofit fontScale="90000"/>
          </a:bodyPr>
          <a:lstStyle/>
          <a:p>
            <a:pPr lvl="1"/>
            <a:r>
              <a:rPr lang="en-US" sz="3100" b="1" dirty="0">
                <a:solidFill>
                  <a:srgbClr val="002060"/>
                </a:solidFill>
                <a:latin typeface="Myriad Pro" pitchFamily="34" charset="0"/>
              </a:rPr>
              <a:t>“Arguments for free trade are overwhelming…”</a:t>
            </a:r>
          </a:p>
        </p:txBody>
      </p:sp>
      <p:sp>
        <p:nvSpPr>
          <p:cNvPr id="4" name="Content Placeholder 3"/>
          <p:cNvSpPr>
            <a:spLocks noGrp="1"/>
          </p:cNvSpPr>
          <p:nvPr>
            <p:ph sz="half" idx="1"/>
          </p:nvPr>
        </p:nvSpPr>
        <p:spPr>
          <a:xfrm>
            <a:off x="4370856" y="1371600"/>
            <a:ext cx="4876799" cy="5350827"/>
          </a:xfrm>
        </p:spPr>
        <p:txBody>
          <a:bodyPr>
            <a:normAutofit/>
          </a:bodyPr>
          <a:lstStyle/>
          <a:p>
            <a:r>
              <a:rPr lang="en-US" sz="3100" dirty="0">
                <a:solidFill>
                  <a:srgbClr val="002060"/>
                </a:solidFill>
                <a:latin typeface="Myriad Pro" pitchFamily="34" charset="0"/>
              </a:rPr>
              <a:t>Real income per capita is up</a:t>
            </a:r>
          </a:p>
          <a:p>
            <a:r>
              <a:rPr lang="en-US" sz="3100" dirty="0">
                <a:solidFill>
                  <a:srgbClr val="002060"/>
                </a:solidFill>
                <a:latin typeface="Myriad Pro" pitchFamily="34" charset="0"/>
              </a:rPr>
              <a:t>Product differentiation is historically high</a:t>
            </a:r>
          </a:p>
          <a:p>
            <a:r>
              <a:rPr lang="en-US" sz="3100" dirty="0">
                <a:solidFill>
                  <a:srgbClr val="002060"/>
                </a:solidFill>
                <a:latin typeface="Myriad Pro" pitchFamily="34" charset="0"/>
              </a:rPr>
              <a:t>Costs are relatively low; prices, too</a:t>
            </a:r>
            <a:endParaRPr lang="en-US" sz="1600" dirty="0">
              <a:solidFill>
                <a:srgbClr val="002060"/>
              </a:solidFill>
              <a:latin typeface="Myriad Pro" pitchFamily="34" charset="0"/>
            </a:endParaRPr>
          </a:p>
          <a:p>
            <a:r>
              <a:rPr lang="en-US" sz="3100" dirty="0">
                <a:solidFill>
                  <a:srgbClr val="002060"/>
                </a:solidFill>
                <a:latin typeface="Myriad Pro" pitchFamily="34" charset="0"/>
              </a:rPr>
              <a:t>Net employment is up</a:t>
            </a:r>
          </a:p>
          <a:p>
            <a:r>
              <a:rPr lang="en-US" sz="3100" b="1" dirty="0">
                <a:solidFill>
                  <a:srgbClr val="002060"/>
                </a:solidFill>
                <a:latin typeface="Myriad Pro" pitchFamily="34" charset="0"/>
              </a:rPr>
              <a:t>Really, </a:t>
            </a:r>
            <a:r>
              <a:rPr lang="en-US" sz="3100" b="1" i="1" dirty="0">
                <a:solidFill>
                  <a:srgbClr val="002060"/>
                </a:solidFill>
                <a:latin typeface="Myriad Pro" pitchFamily="34" charset="0"/>
              </a:rPr>
              <a:t>what is not to love</a:t>
            </a:r>
            <a:r>
              <a:rPr lang="en-US" sz="3100" b="1" dirty="0">
                <a:solidFill>
                  <a:srgbClr val="002060"/>
                </a:solidFill>
                <a:latin typeface="Myriad Pro" pitchFamily="34" charset="0"/>
              </a:rPr>
              <a:t>??? </a:t>
            </a:r>
            <a:r>
              <a:rPr lang="en-US" sz="3100" b="1" dirty="0">
                <a:solidFill>
                  <a:srgbClr val="002060"/>
                </a:solidFill>
                <a:latin typeface="Myriad Pro" pitchFamily="34" charset="0"/>
                <a:sym typeface="Wingdings" panose="05000000000000000000" pitchFamily="2" charset="2"/>
              </a:rPr>
              <a:t></a:t>
            </a:r>
            <a:r>
              <a:rPr lang="en-US" sz="3100" dirty="0">
                <a:solidFill>
                  <a:srgbClr val="002060"/>
                </a:solidFill>
                <a:latin typeface="Myriad Pro" pitchFamily="34" charset="0"/>
                <a:sym typeface="Wingdings" panose="05000000000000000000" pitchFamily="2" charset="2"/>
              </a:rPr>
              <a:t> </a:t>
            </a:r>
            <a:endParaRPr lang="en-US" sz="3100" dirty="0">
              <a:solidFill>
                <a:srgbClr val="002060"/>
              </a:solidFill>
              <a:latin typeface="Myriad Pro" pitchFamily="34" charset="0"/>
            </a:endParaRPr>
          </a:p>
        </p:txBody>
      </p:sp>
      <p:sp>
        <p:nvSpPr>
          <p:cNvPr id="8" name="AutoShape 2" descr="Image result for prime minister of canada"/>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1828800"/>
            <a:ext cx="3543300" cy="2362200"/>
          </a:xfrm>
          <a:prstGeom prst="rect">
            <a:avLst/>
          </a:prstGeom>
        </p:spPr>
      </p:pic>
      <p:sp>
        <p:nvSpPr>
          <p:cNvPr id="17" name="TextBox 16"/>
          <p:cNvSpPr txBox="1"/>
          <p:nvPr/>
        </p:nvSpPr>
        <p:spPr>
          <a:xfrm>
            <a:off x="533400" y="4648200"/>
            <a:ext cx="3505200" cy="1200329"/>
          </a:xfrm>
          <a:prstGeom prst="rect">
            <a:avLst/>
          </a:prstGeom>
          <a:noFill/>
        </p:spPr>
        <p:txBody>
          <a:bodyPr wrap="square" rtlCol="0">
            <a:spAutoFit/>
          </a:bodyPr>
          <a:lstStyle/>
          <a:p>
            <a:r>
              <a:rPr lang="en-US" dirty="0"/>
              <a:t>Prime Minister Justin Trudeau and President Obama move to increase free trade zones around the globe.</a:t>
            </a:r>
            <a:endParaRPr lang="en-US" sz="1800" kern="1200" dirty="0">
              <a:solidFill>
                <a:schemeClr val="tx1"/>
              </a:solidFill>
              <a:latin typeface="+mn-lt"/>
              <a:ea typeface="+mn-ea"/>
              <a:cs typeface="+mn-cs"/>
            </a:endParaRPr>
          </a:p>
        </p:txBody>
      </p:sp>
    </p:spTree>
    <p:extLst>
      <p:ext uri="{BB962C8B-B14F-4D97-AF65-F5344CB8AC3E}">
        <p14:creationId xmlns:p14="http://schemas.microsoft.com/office/powerpoint/2010/main" val="3756520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 Trade Deficits and Surpluses</a:t>
            </a:r>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09600" y="990600"/>
            <a:ext cx="4132601" cy="2744787"/>
          </a:xfrm>
        </p:spPr>
      </p:pic>
      <p:pic>
        <p:nvPicPr>
          <p:cNvPr id="8" name="Picture 7"/>
          <p:cNvPicPr>
            <a:picLocks noChangeAspect="1"/>
          </p:cNvPicPr>
          <p:nvPr/>
        </p:nvPicPr>
        <p:blipFill>
          <a:blip r:embed="rId4"/>
          <a:stretch>
            <a:fillRect/>
          </a:stretch>
        </p:blipFill>
        <p:spPr>
          <a:xfrm>
            <a:off x="640080" y="3886199"/>
            <a:ext cx="4102121" cy="2770021"/>
          </a:xfrm>
          <a:prstGeom prst="rect">
            <a:avLst/>
          </a:prstGeom>
        </p:spPr>
      </p:pic>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7423056" y="2650718"/>
              <a:ext cx="25920" cy="20700"/>
            </p14:xfrm>
          </p:contentPart>
        </mc:Choice>
        <mc:Fallback xmlns="">
          <p:pic>
            <p:nvPicPr>
              <p:cNvPr id="4" name="Ink 3"/>
              <p:cNvPicPr/>
              <p:nvPr/>
            </p:nvPicPr>
            <p:blipFill>
              <a:blip r:embed="rId6"/>
              <a:stretch>
                <a:fillRect/>
              </a:stretch>
            </p:blipFill>
            <p:spPr>
              <a:xfrm>
                <a:off x="7420896" y="2648558"/>
                <a:ext cx="30240" cy="25020"/>
              </a:xfrm>
              <a:prstGeom prst="rect">
                <a:avLst/>
              </a:prstGeom>
            </p:spPr>
          </p:pic>
        </mc:Fallback>
      </mc:AlternateContent>
      <p:pic>
        <p:nvPicPr>
          <p:cNvPr id="12" name="Picture 11"/>
          <p:cNvPicPr>
            <a:picLocks noChangeAspect="1"/>
          </p:cNvPicPr>
          <p:nvPr/>
        </p:nvPicPr>
        <p:blipFill>
          <a:blip r:embed="rId7"/>
          <a:stretch>
            <a:fillRect/>
          </a:stretch>
        </p:blipFill>
        <p:spPr>
          <a:xfrm>
            <a:off x="5334000" y="3423557"/>
            <a:ext cx="3399939" cy="3212971"/>
          </a:xfrm>
          <a:prstGeom prst="rect">
            <a:avLst/>
          </a:prstGeom>
        </p:spPr>
      </p:pic>
      <p:pic>
        <p:nvPicPr>
          <p:cNvPr id="14" name="Picture 2" descr="https://upload.wikimedia.org/wikipedia/en/thumb/c/cf/Flag_of_Canada.svg/1280px-Flag_of_Canada.svg.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90919" y="1511753"/>
            <a:ext cx="3086100" cy="1543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15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idx="4294967295"/>
          </p:nvPr>
        </p:nvSpPr>
        <p:spPr>
          <a:xfrm>
            <a:off x="1443038" y="985838"/>
            <a:ext cx="7239000" cy="1444625"/>
          </a:xfrm>
        </p:spPr>
        <p:txBody>
          <a:bodyPr>
            <a:normAutofit fontScale="90000"/>
          </a:bodyPr>
          <a:lstStyle/>
          <a:p>
            <a:r>
              <a:rPr lang="en-US" dirty="0"/>
              <a:t>Exciting times!</a:t>
            </a:r>
          </a:p>
        </p:txBody>
      </p:sp>
      <p:pic>
        <p:nvPicPr>
          <p:cNvPr id="7" name="Picture 6"/>
          <p:cNvPicPr>
            <a:picLocks noChangeAspect="1"/>
          </p:cNvPicPr>
          <p:nvPr/>
        </p:nvPicPr>
        <p:blipFill>
          <a:blip r:embed="rId3"/>
          <a:stretch>
            <a:fillRect/>
          </a:stretch>
        </p:blipFill>
        <p:spPr>
          <a:xfrm>
            <a:off x="0" y="2667000"/>
            <a:ext cx="9144000" cy="3873531"/>
          </a:xfrm>
          <a:prstGeom prst="rect">
            <a:avLst/>
          </a:prstGeom>
        </p:spPr>
      </p:pic>
      <p:pic>
        <p:nvPicPr>
          <p:cNvPr id="8" name="Picture 7"/>
          <p:cNvPicPr>
            <a:picLocks noChangeAspect="1"/>
          </p:cNvPicPr>
          <p:nvPr/>
        </p:nvPicPr>
        <p:blipFill>
          <a:blip r:embed="rId4"/>
          <a:stretch>
            <a:fillRect/>
          </a:stretch>
        </p:blipFill>
        <p:spPr>
          <a:xfrm>
            <a:off x="381000" y="3048000"/>
            <a:ext cx="9144000" cy="3883312"/>
          </a:xfrm>
          <a:prstGeom prst="rect">
            <a:avLst/>
          </a:prstGeom>
        </p:spPr>
      </p:pic>
    </p:spTree>
    <p:extLst>
      <p:ext uri="{BB962C8B-B14F-4D97-AF65-F5344CB8AC3E}">
        <p14:creationId xmlns:p14="http://schemas.microsoft.com/office/powerpoint/2010/main" val="545999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 y="152400"/>
            <a:ext cx="8229600" cy="914400"/>
          </a:xfrm>
        </p:spPr>
        <p:txBody>
          <a:bodyPr>
            <a:normAutofit fontScale="90000"/>
          </a:bodyPr>
          <a:lstStyle/>
          <a:p>
            <a:pPr lvl="1"/>
            <a:r>
              <a:rPr lang="en-US" sz="3100" b="1" dirty="0">
                <a:solidFill>
                  <a:srgbClr val="002060"/>
                </a:solidFill>
                <a:latin typeface="Myriad Pro" pitchFamily="34" charset="0"/>
              </a:rPr>
              <a:t>Noisy neighbors to the South are voicing some shared concerns! The Economist reports:</a:t>
            </a:r>
          </a:p>
        </p:txBody>
      </p:sp>
      <p:sp>
        <p:nvSpPr>
          <p:cNvPr id="6" name="Content Placeholder 5"/>
          <p:cNvSpPr>
            <a:spLocks noGrp="1"/>
          </p:cNvSpPr>
          <p:nvPr>
            <p:ph sz="half" idx="1"/>
          </p:nvPr>
        </p:nvSpPr>
        <p:spPr/>
        <p:txBody>
          <a:bodyPr/>
          <a:lstStyle/>
          <a:p>
            <a:endParaRPr lang="en-US"/>
          </a:p>
        </p:txBody>
      </p:sp>
      <p:sp>
        <p:nvSpPr>
          <p:cNvPr id="4" name="Content Placeholder 3"/>
          <p:cNvSpPr>
            <a:spLocks noGrp="1"/>
          </p:cNvSpPr>
          <p:nvPr>
            <p:ph sz="half" idx="2"/>
          </p:nvPr>
        </p:nvSpPr>
        <p:spPr>
          <a:xfrm>
            <a:off x="4370856" y="1371600"/>
            <a:ext cx="4876799" cy="5350827"/>
          </a:xfrm>
        </p:spPr>
        <p:txBody>
          <a:bodyPr>
            <a:normAutofit fontScale="77500" lnSpcReduction="20000"/>
          </a:bodyPr>
          <a:lstStyle/>
          <a:p>
            <a:r>
              <a:rPr lang="en-US" sz="3100" dirty="0">
                <a:solidFill>
                  <a:srgbClr val="002060"/>
                </a:solidFill>
                <a:latin typeface="Myriad Pro" pitchFamily="34" charset="0"/>
              </a:rPr>
              <a:t>Recent study:  20% of manufacturing job losses since 1999 from Chinese competition in the U.S.</a:t>
            </a:r>
          </a:p>
          <a:p>
            <a:r>
              <a:rPr lang="en-US" sz="3100" dirty="0">
                <a:solidFill>
                  <a:srgbClr val="002060"/>
                </a:solidFill>
                <a:latin typeface="Myriad Pro" pitchFamily="34" charset="0"/>
              </a:rPr>
              <a:t>Trade (and automation) increase labor efficiency drastically, but not necessarily creates additional jobs in existing sectors in the U.S.</a:t>
            </a:r>
          </a:p>
          <a:p>
            <a:r>
              <a:rPr lang="en-US" sz="3100" dirty="0">
                <a:solidFill>
                  <a:srgbClr val="002060"/>
                </a:solidFill>
                <a:latin typeface="Myriad Pro" pitchFamily="34" charset="0"/>
              </a:rPr>
              <a:t>Can impose big costs on a </a:t>
            </a:r>
            <a:r>
              <a:rPr lang="en-US" sz="3100" u="sng" dirty="0">
                <a:solidFill>
                  <a:srgbClr val="002060"/>
                </a:solidFill>
                <a:latin typeface="Myriad Pro" pitchFamily="34" charset="0"/>
              </a:rPr>
              <a:t>few</a:t>
            </a:r>
            <a:r>
              <a:rPr lang="en-US" sz="3100" dirty="0">
                <a:solidFill>
                  <a:srgbClr val="002060"/>
                </a:solidFill>
                <a:latin typeface="Myriad Pro" pitchFamily="34" charset="0"/>
              </a:rPr>
              <a:t> places in the U.S.</a:t>
            </a:r>
          </a:p>
          <a:p>
            <a:r>
              <a:rPr lang="en-US" sz="3100" dirty="0">
                <a:solidFill>
                  <a:srgbClr val="002060"/>
                </a:solidFill>
                <a:latin typeface="Myriad Pro" pitchFamily="34" charset="0"/>
              </a:rPr>
              <a:t>May explain populist arguments against trade and manufacturing.</a:t>
            </a:r>
          </a:p>
          <a:p>
            <a:r>
              <a:rPr lang="en-US" sz="3100" dirty="0">
                <a:solidFill>
                  <a:srgbClr val="002060"/>
                </a:solidFill>
                <a:latin typeface="Myriad Pro" pitchFamily="34" charset="0"/>
              </a:rPr>
              <a:t>But, but, but!!! Look at the unseen!</a:t>
            </a:r>
          </a:p>
          <a:p>
            <a:pPr marL="457200" lvl="1" indent="0">
              <a:buNone/>
            </a:pPr>
            <a:endParaRPr lang="en-US" sz="16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52" y="1676400"/>
            <a:ext cx="1770115" cy="1371601"/>
          </a:xfrm>
          <a:prstGeom prst="rect">
            <a:avLst/>
          </a:prstGeom>
        </p:spPr>
      </p:pic>
      <p:pic>
        <p:nvPicPr>
          <p:cNvPr id="2052" name="Picture 4" descr="Image result for crazy hillar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 y="3449320"/>
            <a:ext cx="2369820" cy="157988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crazy bernie sand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8802" y="5181600"/>
            <a:ext cx="3000375"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34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2"/>
                                        </p:tgtEl>
                                        <p:attrNameLst>
                                          <p:attrName>style.visibility</p:attrName>
                                        </p:attrNameLst>
                                      </p:cBhvr>
                                      <p:to>
                                        <p:strVal val="visible"/>
                                      </p:to>
                                    </p:set>
                                    <p:anim calcmode="lin" valueType="num">
                                      <p:cBhvr additive="base">
                                        <p:cTn id="11" dur="500" fill="hold"/>
                                        <p:tgtEl>
                                          <p:spTgt spid="2052"/>
                                        </p:tgtEl>
                                        <p:attrNameLst>
                                          <p:attrName>ppt_x</p:attrName>
                                        </p:attrNameLst>
                                      </p:cBhvr>
                                      <p:tavLst>
                                        <p:tav tm="0">
                                          <p:val>
                                            <p:strVal val="#ppt_x"/>
                                          </p:val>
                                        </p:tav>
                                        <p:tav tm="100000">
                                          <p:val>
                                            <p:strVal val="#ppt_x"/>
                                          </p:val>
                                        </p:tav>
                                      </p:tavLst>
                                    </p:anim>
                                    <p:anim calcmode="lin" valueType="num">
                                      <p:cBhvr additive="base">
                                        <p:cTn id="12" dur="500" fill="hold"/>
                                        <p:tgtEl>
                                          <p:spTgt spid="205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54"/>
                                        </p:tgtEl>
                                        <p:attrNameLst>
                                          <p:attrName>style.visibility</p:attrName>
                                        </p:attrNameLst>
                                      </p:cBhvr>
                                      <p:to>
                                        <p:strVal val="visible"/>
                                      </p:to>
                                    </p:set>
                                    <p:anim calcmode="lin" valueType="num">
                                      <p:cBhvr additive="base">
                                        <p:cTn id="15" dur="500" fill="hold"/>
                                        <p:tgtEl>
                                          <p:spTgt spid="2054"/>
                                        </p:tgtEl>
                                        <p:attrNameLst>
                                          <p:attrName>ppt_x</p:attrName>
                                        </p:attrNameLst>
                                      </p:cBhvr>
                                      <p:tavLst>
                                        <p:tav tm="0">
                                          <p:val>
                                            <p:strVal val="#ppt_x"/>
                                          </p:val>
                                        </p:tav>
                                        <p:tav tm="100000">
                                          <p:val>
                                            <p:strVal val="#ppt_x"/>
                                          </p:val>
                                        </p:tav>
                                      </p:tavLst>
                                    </p:anim>
                                    <p:anim calcmode="lin" valueType="num">
                                      <p:cBhvr additive="base">
                                        <p:cTn id="16"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 calcmode="lin" valueType="num">
                                      <p:cBhvr additive="base">
                                        <p:cTn id="3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 y="152400"/>
            <a:ext cx="8229600" cy="914400"/>
          </a:xfrm>
        </p:spPr>
        <p:txBody>
          <a:bodyPr>
            <a:normAutofit/>
          </a:bodyPr>
          <a:lstStyle/>
          <a:p>
            <a:pPr lvl="1"/>
            <a:r>
              <a:rPr lang="en-US" sz="3100" b="1" dirty="0">
                <a:solidFill>
                  <a:srgbClr val="002060"/>
                </a:solidFill>
                <a:latin typeface="Myriad Pro" pitchFamily="34" charset="0"/>
              </a:rPr>
              <a:t>Really, what is there not to love?</a:t>
            </a:r>
          </a:p>
        </p:txBody>
      </p:sp>
      <p:pic>
        <p:nvPicPr>
          <p:cNvPr id="7"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36016" y="2590801"/>
            <a:ext cx="3909264" cy="3047999"/>
          </a:xfrm>
        </p:spPr>
      </p:pic>
      <p:sp>
        <p:nvSpPr>
          <p:cNvPr id="6" name="Content Placeholder 5"/>
          <p:cNvSpPr>
            <a:spLocks noGrp="1"/>
          </p:cNvSpPr>
          <p:nvPr>
            <p:ph sz="half" idx="2"/>
          </p:nvPr>
        </p:nvSpPr>
        <p:spPr/>
        <p:txBody>
          <a:bodyPr/>
          <a:lstStyle/>
          <a:p>
            <a:endParaRPr lang="en-US"/>
          </a:p>
        </p:txBody>
      </p:sp>
      <p:pic>
        <p:nvPicPr>
          <p:cNvPr id="8" name="Picture 7"/>
          <p:cNvPicPr>
            <a:picLocks noChangeAspect="1"/>
          </p:cNvPicPr>
          <p:nvPr/>
        </p:nvPicPr>
        <p:blipFill>
          <a:blip r:embed="rId3"/>
          <a:stretch>
            <a:fillRect/>
          </a:stretch>
        </p:blipFill>
        <p:spPr>
          <a:xfrm>
            <a:off x="4267200" y="1904999"/>
            <a:ext cx="4435283" cy="4037013"/>
          </a:xfrm>
          <a:prstGeom prst="rect">
            <a:avLst/>
          </a:prstGeom>
        </p:spPr>
      </p:pic>
    </p:spTree>
    <p:extLst>
      <p:ext uri="{BB962C8B-B14F-4D97-AF65-F5344CB8AC3E}">
        <p14:creationId xmlns:p14="http://schemas.microsoft.com/office/powerpoint/2010/main" val="15864070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Dig deep into your economics hat.</a:t>
            </a:r>
            <a:br>
              <a:rPr lang="en-US" dirty="0"/>
            </a:br>
            <a:r>
              <a:rPr lang="en-US" dirty="0"/>
              <a:t>What can you pull out?</a:t>
            </a:r>
          </a:p>
        </p:txBody>
      </p:sp>
      <p:sp>
        <p:nvSpPr>
          <p:cNvPr id="3" name="Content Placeholder 2"/>
          <p:cNvSpPr>
            <a:spLocks noGrp="1"/>
          </p:cNvSpPr>
          <p:nvPr>
            <p:ph sz="half" idx="1"/>
          </p:nvPr>
        </p:nvSpPr>
        <p:spPr>
          <a:xfrm>
            <a:off x="611188" y="1905000"/>
            <a:ext cx="3579812" cy="4037012"/>
          </a:xfrm>
        </p:spPr>
        <p:txBody>
          <a:bodyPr/>
          <a:lstStyle/>
          <a:p>
            <a:r>
              <a:rPr lang="en-US" dirty="0"/>
              <a:t>Where have some the “freed” resources gone?</a:t>
            </a:r>
          </a:p>
          <a:p>
            <a:r>
              <a:rPr lang="en-US" dirty="0"/>
              <a:t>Look at the “media” center of the 1994 car…</a:t>
            </a:r>
          </a:p>
          <a:p>
            <a:endParaRPr lang="en-US" dirty="0"/>
          </a:p>
        </p:txBody>
      </p:sp>
      <p:pic>
        <p:nvPicPr>
          <p:cNvPr id="6" name="Content Placeholder 5"/>
          <p:cNvPicPr>
            <a:picLocks noGrp="1" noChangeAspect="1"/>
          </p:cNvPicPr>
          <p:nvPr>
            <p:ph sz="half" idx="2"/>
          </p:nvPr>
        </p:nvPicPr>
        <p:blipFill>
          <a:blip r:embed="rId3"/>
          <a:stretch>
            <a:fillRect/>
          </a:stretch>
        </p:blipFill>
        <p:spPr>
          <a:xfrm>
            <a:off x="4741430" y="1981200"/>
            <a:ext cx="4328348" cy="3276600"/>
          </a:xfrm>
          <a:prstGeom prst="rect">
            <a:avLst/>
          </a:prstGeom>
        </p:spPr>
      </p:pic>
      <p:pic>
        <p:nvPicPr>
          <p:cNvPr id="5" name="Picture 4"/>
          <p:cNvPicPr>
            <a:picLocks noChangeAspect="1"/>
          </p:cNvPicPr>
          <p:nvPr/>
        </p:nvPicPr>
        <p:blipFill>
          <a:blip r:embed="rId4"/>
          <a:stretch>
            <a:fillRect/>
          </a:stretch>
        </p:blipFill>
        <p:spPr>
          <a:xfrm>
            <a:off x="793945" y="1676400"/>
            <a:ext cx="3214297" cy="4114800"/>
          </a:xfrm>
          <a:prstGeom prst="rect">
            <a:avLst/>
          </a:prstGeom>
        </p:spPr>
      </p:pic>
      <p:sp>
        <p:nvSpPr>
          <p:cNvPr id="8" name="TextBox 7"/>
          <p:cNvSpPr txBox="1"/>
          <p:nvPr/>
        </p:nvSpPr>
        <p:spPr>
          <a:xfrm>
            <a:off x="5105400" y="5638799"/>
            <a:ext cx="3886200" cy="369332"/>
          </a:xfrm>
          <a:prstGeom prst="rect">
            <a:avLst/>
          </a:prstGeom>
          <a:noFill/>
        </p:spPr>
        <p:txBody>
          <a:bodyPr wrap="square" rtlCol="0">
            <a:spAutoFit/>
          </a:bodyPr>
          <a:lstStyle/>
          <a:p>
            <a:r>
              <a:rPr lang="en-US" b="1" dirty="0"/>
              <a:t>What is seen and not seen?</a:t>
            </a:r>
            <a:endParaRPr lang="en-US" sz="1800" b="1" kern="1200" dirty="0">
              <a:solidFill>
                <a:schemeClr val="tx1"/>
              </a:solidFill>
              <a:latin typeface="+mn-lt"/>
              <a:ea typeface="+mn-ea"/>
              <a:cs typeface="+mn-cs"/>
            </a:endParaRPr>
          </a:p>
        </p:txBody>
      </p:sp>
    </p:spTree>
    <p:extLst>
      <p:ext uri="{BB962C8B-B14F-4D97-AF65-F5344CB8AC3E}">
        <p14:creationId xmlns:p14="http://schemas.microsoft.com/office/powerpoint/2010/main" val="138283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algn="ctr"/>
            <a:r>
              <a:rPr lang="en-US" sz="3800" dirty="0">
                <a:solidFill>
                  <a:srgbClr val="002060"/>
                </a:solidFill>
                <a:effectLst>
                  <a:outerShdw blurRad="38100" dist="38100" dir="2700000" algn="tl">
                    <a:srgbClr val="000000">
                      <a:alpha val="43137"/>
                    </a:srgbClr>
                  </a:outerShdw>
                </a:effectLst>
                <a:latin typeface="Myriad Pro" pitchFamily="34" charset="0"/>
                <a:ea typeface="+mj-ea"/>
                <a:cs typeface="+mj-cs"/>
              </a:rPr>
              <a:t>Agenda</a:t>
            </a:r>
          </a:p>
        </p:txBody>
      </p:sp>
      <p:sp>
        <p:nvSpPr>
          <p:cNvPr id="7" name="Content Placeholder 6"/>
          <p:cNvSpPr>
            <a:spLocks noGrp="1"/>
          </p:cNvSpPr>
          <p:nvPr>
            <p:ph sz="half" idx="1"/>
          </p:nvPr>
        </p:nvSpPr>
        <p:spPr>
          <a:xfrm>
            <a:off x="228600" y="1676400"/>
            <a:ext cx="4495800" cy="4419600"/>
          </a:xfrm>
        </p:spPr>
        <p:txBody>
          <a:bodyPr>
            <a:normAutofit lnSpcReduction="10000"/>
          </a:bodyPr>
          <a:lstStyle/>
          <a:p>
            <a:pPr>
              <a:buClrTx/>
              <a:buFont typeface="Arial" panose="020B0604020202020204" pitchFamily="34" charset="0"/>
              <a:buChar char="•"/>
            </a:pPr>
            <a:r>
              <a:rPr lang="en-US" sz="3200" dirty="0">
                <a:solidFill>
                  <a:srgbClr val="002060"/>
                </a:solidFill>
                <a:latin typeface="Myriad Pro" pitchFamily="34" charset="0"/>
                <a:cs typeface="+mn-cs"/>
              </a:rPr>
              <a:t>Trade simulation</a:t>
            </a:r>
          </a:p>
          <a:p>
            <a:pPr>
              <a:buClrTx/>
              <a:buFont typeface="Arial" panose="020B0604020202020204" pitchFamily="34" charset="0"/>
              <a:buChar char="•"/>
            </a:pPr>
            <a:r>
              <a:rPr lang="en-US" sz="3200" dirty="0">
                <a:solidFill>
                  <a:srgbClr val="002060"/>
                </a:solidFill>
                <a:latin typeface="Myriad Pro" pitchFamily="34" charset="0"/>
                <a:cs typeface="+mn-cs"/>
              </a:rPr>
              <a:t>Framing the issue (p308)</a:t>
            </a:r>
          </a:p>
          <a:p>
            <a:pPr>
              <a:buClrTx/>
              <a:buFont typeface="Arial" panose="020B0604020202020204" pitchFamily="34" charset="0"/>
              <a:buChar char="•"/>
            </a:pPr>
            <a:r>
              <a:rPr lang="en-US" sz="3200" dirty="0">
                <a:solidFill>
                  <a:srgbClr val="002060"/>
                </a:solidFill>
                <a:latin typeface="Myriad Pro" pitchFamily="34" charset="0"/>
                <a:cs typeface="+mn-cs"/>
              </a:rPr>
              <a:t>Why trade?</a:t>
            </a:r>
          </a:p>
          <a:p>
            <a:pPr>
              <a:buClrTx/>
              <a:buFont typeface="Arial" panose="020B0604020202020204" pitchFamily="34" charset="0"/>
              <a:buChar char="•"/>
            </a:pPr>
            <a:r>
              <a:rPr lang="en-US" sz="3200" dirty="0">
                <a:solidFill>
                  <a:srgbClr val="002060"/>
                </a:solidFill>
                <a:latin typeface="Myriad Pro" pitchFamily="34" charset="0"/>
                <a:cs typeface="+mn-cs"/>
              </a:rPr>
              <a:t>Trade theory</a:t>
            </a:r>
          </a:p>
          <a:p>
            <a:pPr>
              <a:buClrTx/>
              <a:buFont typeface="Arial" panose="020B0604020202020204" pitchFamily="34" charset="0"/>
              <a:buChar char="•"/>
            </a:pPr>
            <a:r>
              <a:rPr lang="en-US" sz="3200" dirty="0">
                <a:solidFill>
                  <a:srgbClr val="002060"/>
                </a:solidFill>
                <a:latin typeface="Myriad Pro" pitchFamily="34" charset="0"/>
                <a:cs typeface="+mn-cs"/>
              </a:rPr>
              <a:t>Trade agreements</a:t>
            </a:r>
          </a:p>
          <a:p>
            <a:pPr>
              <a:buClrTx/>
              <a:buFont typeface="Arial" panose="020B0604020202020204" pitchFamily="34" charset="0"/>
              <a:buChar char="•"/>
            </a:pPr>
            <a:r>
              <a:rPr lang="en-US" sz="3200" dirty="0">
                <a:solidFill>
                  <a:srgbClr val="002060"/>
                </a:solidFill>
                <a:latin typeface="Myriad Pro" pitchFamily="34" charset="0"/>
                <a:cs typeface="+mn-cs"/>
              </a:rPr>
              <a:t>Trade-related issues around the world</a:t>
            </a:r>
          </a:p>
        </p:txBody>
      </p:sp>
      <p:pic>
        <p:nvPicPr>
          <p:cNvPr id="8" name="Picture 2" descr="http://www.rsccd.edu/For-Business/PublishingImages/Globe.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953000" y="1676400"/>
            <a:ext cx="3777788" cy="4047630"/>
          </a:xfrm>
          <a:prstGeom prst="rect">
            <a:avLst/>
          </a:prstGeom>
          <a:solidFill>
            <a:srgbClr val="002060"/>
          </a:solidFill>
          <a:ln w="38100">
            <a:solidFill>
              <a:srgbClr val="002060"/>
            </a:solidFill>
          </a:ln>
          <a:extLst/>
        </p:spPr>
      </p:pic>
    </p:spTree>
    <p:extLst>
      <p:ext uri="{BB962C8B-B14F-4D97-AF65-F5344CB8AC3E}">
        <p14:creationId xmlns:p14="http://schemas.microsoft.com/office/powerpoint/2010/main" val="38157491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724400" y="1612605"/>
            <a:ext cx="4191000" cy="4953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28600" y="1600200"/>
            <a:ext cx="4191000" cy="4953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2" name="Title 1"/>
          <p:cNvSpPr>
            <a:spLocks noGrp="1"/>
          </p:cNvSpPr>
          <p:nvPr>
            <p:ph type="title"/>
          </p:nvPr>
        </p:nvSpPr>
        <p:spPr>
          <a:xfrm>
            <a:off x="-15949" y="304800"/>
            <a:ext cx="8016949" cy="914400"/>
          </a:xfrm>
        </p:spPr>
        <p:txBody>
          <a:bodyPr>
            <a:noAutofit/>
          </a:bodyPr>
          <a:lstStyle/>
          <a:p>
            <a:pPr algn="ctr" fontAlgn="base">
              <a:spcAft>
                <a:spcPct val="0"/>
              </a:spcAft>
            </a:pPr>
            <a:r>
              <a:rPr lang="en-US" altLang="en-US" sz="3300" dirty="0">
                <a:solidFill>
                  <a:srgbClr val="002060"/>
                </a:solidFill>
                <a:effectLst>
                  <a:outerShdw blurRad="38100" dist="38100" dir="2700000" algn="tl">
                    <a:srgbClr val="000000">
                      <a:alpha val="43137"/>
                    </a:srgbClr>
                  </a:outerShdw>
                </a:effectLst>
                <a:latin typeface="Myriad Pro" pitchFamily="34" charset="0"/>
                <a:ea typeface="+mj-ea"/>
                <a:cs typeface="+mj-cs"/>
              </a:rPr>
              <a:t>Current Issue 1: TP Trade Struggles in the USA</a:t>
            </a:r>
          </a:p>
        </p:txBody>
      </p:sp>
      <p:sp>
        <p:nvSpPr>
          <p:cNvPr id="4" name="Content Placeholder 3"/>
          <p:cNvSpPr>
            <a:spLocks noGrp="1"/>
          </p:cNvSpPr>
          <p:nvPr>
            <p:ph sz="half" idx="1"/>
          </p:nvPr>
        </p:nvSpPr>
        <p:spPr>
          <a:xfrm>
            <a:off x="228600" y="1524000"/>
            <a:ext cx="4191000" cy="3408871"/>
          </a:xfrm>
        </p:spPr>
        <p:txBody>
          <a:bodyPr>
            <a:normAutofit lnSpcReduction="10000"/>
          </a:bodyPr>
          <a:lstStyle/>
          <a:p>
            <a:pPr marL="0" indent="-400050" algn="ctr" fontAlgn="base">
              <a:lnSpc>
                <a:spcPct val="125000"/>
              </a:lnSpc>
              <a:spcBef>
                <a:spcPct val="20000"/>
              </a:spcBef>
              <a:spcAft>
                <a:spcPct val="0"/>
              </a:spcAft>
              <a:buClrTx/>
              <a:buSzPct val="70000"/>
              <a:buNone/>
              <a:defRPr/>
            </a:pPr>
            <a:r>
              <a:rPr lang="en-US" sz="2600" dirty="0">
                <a:solidFill>
                  <a:schemeClr val="bg1"/>
                </a:solidFill>
                <a:latin typeface="Myriad Pro" pitchFamily="34" charset="0"/>
                <a:cs typeface="+mn-cs"/>
              </a:rPr>
              <a:t>12 nation Transpacific Partnership </a:t>
            </a:r>
          </a:p>
          <a:p>
            <a:pPr marL="457200" lvl="2" indent="-457200" fontAlgn="base">
              <a:lnSpc>
                <a:spcPct val="125000"/>
              </a:lnSpc>
              <a:spcBef>
                <a:spcPct val="20000"/>
              </a:spcBef>
              <a:spcAft>
                <a:spcPct val="0"/>
              </a:spcAft>
              <a:buClr>
                <a:schemeClr val="bg1"/>
              </a:buClr>
              <a:buSzPct val="70000"/>
              <a:buFont typeface="Wingdings" panose="05000000000000000000" pitchFamily="2" charset="2"/>
              <a:buChar char="Ø"/>
              <a:defRPr/>
            </a:pPr>
            <a:r>
              <a:rPr lang="en-US" sz="2400" dirty="0">
                <a:solidFill>
                  <a:schemeClr val="bg1"/>
                </a:solidFill>
                <a:latin typeface="Myriad Pro" pitchFamily="34" charset="0"/>
                <a:cs typeface="+mn-cs"/>
              </a:rPr>
              <a:t>Would have been the largest in world covering 40-46% of world GDP</a:t>
            </a:r>
          </a:p>
          <a:p>
            <a:pPr marL="457200" lvl="2" indent="-457200" fontAlgn="base">
              <a:lnSpc>
                <a:spcPct val="125000"/>
              </a:lnSpc>
              <a:spcBef>
                <a:spcPct val="20000"/>
              </a:spcBef>
              <a:spcAft>
                <a:spcPct val="0"/>
              </a:spcAft>
              <a:buClr>
                <a:schemeClr val="bg1"/>
              </a:buClr>
              <a:buSzPct val="70000"/>
              <a:buFont typeface="Wingdings" panose="05000000000000000000" pitchFamily="2" charset="2"/>
              <a:buChar char="Ø"/>
              <a:defRPr/>
            </a:pPr>
            <a:r>
              <a:rPr lang="en-US" sz="2400" dirty="0">
                <a:solidFill>
                  <a:schemeClr val="bg1"/>
                </a:solidFill>
                <a:latin typeface="Myriad Pro" pitchFamily="34" charset="0"/>
                <a:cs typeface="+mn-cs"/>
              </a:rPr>
              <a:t>Tariffs eliminated and regulations standardized</a:t>
            </a:r>
          </a:p>
        </p:txBody>
      </p:sp>
      <p:sp>
        <p:nvSpPr>
          <p:cNvPr id="26628" name="Content Placeholder 4"/>
          <p:cNvSpPr>
            <a:spLocks noGrp="1"/>
          </p:cNvSpPr>
          <p:nvPr>
            <p:ph sz="half" idx="2"/>
          </p:nvPr>
        </p:nvSpPr>
        <p:spPr>
          <a:xfrm>
            <a:off x="4267200" y="1600200"/>
            <a:ext cx="4648200" cy="5068455"/>
          </a:xfrm>
        </p:spPr>
        <p:txBody>
          <a:bodyPr>
            <a:normAutofit/>
          </a:bodyPr>
          <a:lstStyle/>
          <a:p>
            <a:pPr marL="457200" lvl="1" indent="0">
              <a:buClr>
                <a:srgbClr val="002060"/>
              </a:buClr>
              <a:buNone/>
              <a:defRPr/>
            </a:pPr>
            <a:r>
              <a:rPr lang="en-US" altLang="en-US" sz="2600" dirty="0">
                <a:solidFill>
                  <a:schemeClr val="bg1"/>
                </a:solidFill>
                <a:latin typeface="Myriad Pro" pitchFamily="34" charset="0"/>
                <a:cs typeface="+mn-cs"/>
              </a:rPr>
              <a:t>Transpacific Trade and Investment Partnership</a:t>
            </a:r>
          </a:p>
          <a:p>
            <a:pPr lvl="2">
              <a:buClr>
                <a:schemeClr val="bg1"/>
              </a:buClr>
              <a:buFont typeface="Wingdings" panose="05000000000000000000" pitchFamily="2" charset="2"/>
              <a:buChar char="Ø"/>
              <a:defRPr/>
            </a:pPr>
            <a:r>
              <a:rPr lang="en-US" altLang="en-US" sz="2400" dirty="0">
                <a:solidFill>
                  <a:schemeClr val="bg1"/>
                </a:solidFill>
                <a:latin typeface="Myriad Pro" pitchFamily="34" charset="0"/>
              </a:rPr>
              <a:t>President Obama received “fast track” or “trade promotion” authority from Congress</a:t>
            </a:r>
            <a:endParaRPr lang="en-US" altLang="en-US" sz="2400" dirty="0">
              <a:solidFill>
                <a:schemeClr val="bg1"/>
              </a:solidFill>
              <a:latin typeface="Myriad Pro" pitchFamily="34" charset="0"/>
              <a:cs typeface="+mn-cs"/>
            </a:endParaRPr>
          </a:p>
          <a:p>
            <a:pPr lvl="2">
              <a:buClr>
                <a:schemeClr val="bg1"/>
              </a:buClr>
              <a:buFont typeface="Wingdings" panose="05000000000000000000" pitchFamily="2" charset="2"/>
              <a:buChar char="Ø"/>
              <a:defRPr/>
            </a:pPr>
            <a:r>
              <a:rPr lang="en-US" dirty="0">
                <a:solidFill>
                  <a:schemeClr val="bg1"/>
                </a:solidFill>
              </a:rPr>
              <a:t>Japan - the only country to have already ratified the pact - Malaysia, Vietnam, Singapore, Brunei, Australia, New Zealand, Canada, Mexico, Chile and Peru.</a:t>
            </a:r>
            <a:endParaRPr lang="en-US" altLang="en-US"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937" y="4724400"/>
            <a:ext cx="3081867" cy="1733550"/>
          </a:xfrm>
          <a:prstGeom prst="rect">
            <a:avLst/>
          </a:prstGeom>
          <a:solidFill>
            <a:srgbClr val="002060"/>
          </a:solidFill>
          <a:ln w="38100">
            <a:solidFill>
              <a:srgbClr val="002060"/>
            </a:solidFill>
          </a:ln>
        </p:spPr>
      </p:pic>
      <p:pic>
        <p:nvPicPr>
          <p:cNvPr id="5" name="Picture 4"/>
          <p:cNvPicPr>
            <a:picLocks noChangeAspect="1"/>
          </p:cNvPicPr>
          <p:nvPr/>
        </p:nvPicPr>
        <p:blipFill>
          <a:blip r:embed="rId4"/>
          <a:stretch>
            <a:fillRect/>
          </a:stretch>
        </p:blipFill>
        <p:spPr>
          <a:xfrm>
            <a:off x="914400" y="2743200"/>
            <a:ext cx="7429864" cy="3315118"/>
          </a:xfrm>
          <a:prstGeom prst="rect">
            <a:avLst/>
          </a:prstGeom>
        </p:spPr>
      </p:pic>
      <p:sp>
        <p:nvSpPr>
          <p:cNvPr id="6" name="TextBox 5"/>
          <p:cNvSpPr txBox="1"/>
          <p:nvPr/>
        </p:nvSpPr>
        <p:spPr>
          <a:xfrm>
            <a:off x="4831422" y="4050268"/>
            <a:ext cx="2712378" cy="369332"/>
          </a:xfrm>
          <a:prstGeom prst="rect">
            <a:avLst/>
          </a:prstGeom>
          <a:noFill/>
        </p:spPr>
        <p:txBody>
          <a:bodyPr wrap="square" rtlCol="0">
            <a:spAutoFit/>
          </a:bodyPr>
          <a:lstStyle/>
          <a:p>
            <a:r>
              <a:rPr lang="en-US" b="1" dirty="0">
                <a:solidFill>
                  <a:schemeClr val="bg1"/>
                </a:solidFill>
              </a:rPr>
              <a:t>January 23, 2017</a:t>
            </a:r>
            <a:endParaRPr lang="en-US" sz="1800" b="1" kern="1200" dirty="0">
              <a:solidFill>
                <a:schemeClr val="bg1"/>
              </a:solidFill>
            </a:endParaRPr>
          </a:p>
        </p:txBody>
      </p:sp>
    </p:spTree>
    <p:extLst>
      <p:ext uri="{BB962C8B-B14F-4D97-AF65-F5344CB8AC3E}">
        <p14:creationId xmlns:p14="http://schemas.microsoft.com/office/powerpoint/2010/main" val="2655347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62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62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Current Issue 2:  NAFTA</a:t>
            </a:r>
            <a:br>
              <a:rPr lang="en-US" dirty="0"/>
            </a:br>
            <a:r>
              <a:rPr lang="en-US" dirty="0"/>
              <a:t>US exports top “customers”…</a:t>
            </a:r>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4"/>
          <p:cNvPicPr>
            <a:picLocks noChangeAspect="1"/>
          </p:cNvPicPr>
          <p:nvPr/>
        </p:nvPicPr>
        <p:blipFill>
          <a:blip r:embed="rId3"/>
          <a:stretch>
            <a:fillRect/>
          </a:stretch>
        </p:blipFill>
        <p:spPr>
          <a:xfrm>
            <a:off x="0" y="1416086"/>
            <a:ext cx="9144000" cy="4025827"/>
          </a:xfrm>
          <a:prstGeom prst="rect">
            <a:avLst/>
          </a:prstGeom>
        </p:spPr>
      </p:pic>
    </p:spTree>
    <p:extLst>
      <p:ext uri="{BB962C8B-B14F-4D97-AF65-F5344CB8AC3E}">
        <p14:creationId xmlns:p14="http://schemas.microsoft.com/office/powerpoint/2010/main" val="146576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 imports from</a:t>
            </a:r>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4"/>
          <p:cNvPicPr>
            <a:picLocks noChangeAspect="1"/>
          </p:cNvPicPr>
          <p:nvPr/>
        </p:nvPicPr>
        <p:blipFill>
          <a:blip r:embed="rId3"/>
          <a:stretch>
            <a:fillRect/>
          </a:stretch>
        </p:blipFill>
        <p:spPr>
          <a:xfrm>
            <a:off x="0" y="1451735"/>
            <a:ext cx="9144000" cy="3954530"/>
          </a:xfrm>
          <a:prstGeom prst="rect">
            <a:avLst/>
          </a:prstGeom>
        </p:spPr>
      </p:pic>
      <p:pic>
        <p:nvPicPr>
          <p:cNvPr id="6146" name="Picture 2" descr="Image result for crazy trump 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667000"/>
            <a:ext cx="7620000" cy="40957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887051" y="4410670"/>
            <a:ext cx="1723549"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Pros</a:t>
            </a:r>
          </a:p>
        </p:txBody>
      </p:sp>
      <p:sp>
        <p:nvSpPr>
          <p:cNvPr id="8" name="Rectangle 7"/>
          <p:cNvSpPr/>
          <p:nvPr/>
        </p:nvSpPr>
        <p:spPr>
          <a:xfrm>
            <a:off x="970619" y="4343400"/>
            <a:ext cx="1915910" cy="923330"/>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Cons</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9" name="Rectangle 8"/>
          <p:cNvSpPr/>
          <p:nvPr/>
        </p:nvSpPr>
        <p:spPr>
          <a:xfrm>
            <a:off x="6574604" y="3778030"/>
            <a:ext cx="1723549"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Pros</a:t>
            </a:r>
          </a:p>
        </p:txBody>
      </p:sp>
      <p:sp>
        <p:nvSpPr>
          <p:cNvPr id="10" name="Rectangle 9"/>
          <p:cNvSpPr/>
          <p:nvPr/>
        </p:nvSpPr>
        <p:spPr>
          <a:xfrm>
            <a:off x="6216425" y="3242282"/>
            <a:ext cx="1723549"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Pros</a:t>
            </a:r>
          </a:p>
        </p:txBody>
      </p:sp>
    </p:spTree>
    <p:extLst>
      <p:ext uri="{BB962C8B-B14F-4D97-AF65-F5344CB8AC3E}">
        <p14:creationId xmlns:p14="http://schemas.microsoft.com/office/powerpoint/2010/main" val="294821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146"/>
                                        </p:tgtEl>
                                        <p:attrNameLst>
                                          <p:attrName>style.visibility</p:attrName>
                                        </p:attrNameLst>
                                      </p:cBhvr>
                                      <p:to>
                                        <p:strVal val="visible"/>
                                      </p:to>
                                    </p:set>
                                    <p:anim calcmode="lin" valueType="num">
                                      <p:cBhvr additive="base">
                                        <p:cTn id="11" dur="500" fill="hold"/>
                                        <p:tgtEl>
                                          <p:spTgt spid="6146"/>
                                        </p:tgtEl>
                                        <p:attrNameLst>
                                          <p:attrName>ppt_x</p:attrName>
                                        </p:attrNameLst>
                                      </p:cBhvr>
                                      <p:tavLst>
                                        <p:tav tm="0">
                                          <p:val>
                                            <p:strVal val="#ppt_x"/>
                                          </p:val>
                                        </p:tav>
                                        <p:tav tm="100000">
                                          <p:val>
                                            <p:strVal val="#ppt_x"/>
                                          </p:val>
                                        </p:tav>
                                      </p:tavLst>
                                    </p:anim>
                                    <p:anim calcmode="lin" valueType="num">
                                      <p:cBhvr additive="base">
                                        <p:cTn id="12"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800" dirty="0">
                <a:solidFill>
                  <a:srgbClr val="002060"/>
                </a:solidFill>
                <a:effectLst>
                  <a:outerShdw blurRad="38100" dist="38100" dir="2700000" algn="tl">
                    <a:srgbClr val="000000">
                      <a:alpha val="43137"/>
                    </a:srgbClr>
                  </a:outerShdw>
                </a:effectLst>
                <a:latin typeface="Myriad Pro" pitchFamily="34" charset="0"/>
              </a:rPr>
              <a:t>     Current Issue 3:  Brexit</a:t>
            </a:r>
          </a:p>
        </p:txBody>
      </p:sp>
      <p:sp>
        <p:nvSpPr>
          <p:cNvPr id="3" name="Content Placeholder 2"/>
          <p:cNvSpPr>
            <a:spLocks noGrp="1"/>
          </p:cNvSpPr>
          <p:nvPr>
            <p:ph idx="1"/>
          </p:nvPr>
        </p:nvSpPr>
        <p:spPr>
          <a:xfrm>
            <a:off x="457200" y="1654598"/>
            <a:ext cx="8229600" cy="5288781"/>
          </a:xfrm>
        </p:spPr>
        <p:txBody>
          <a:bodyPr>
            <a:normAutofit/>
          </a:bodyPr>
          <a:lstStyle/>
          <a:p>
            <a:r>
              <a:rPr lang="en-US" sz="2900" dirty="0">
                <a:solidFill>
                  <a:srgbClr val="002060"/>
                </a:solidFill>
                <a:latin typeface="Myriad Pro" pitchFamily="34" charset="0"/>
              </a:rPr>
              <a:t>U.K. is slated to leave EU.</a:t>
            </a:r>
          </a:p>
          <a:p>
            <a:pPr lvl="1"/>
            <a:r>
              <a:rPr lang="en-US" dirty="0">
                <a:solidFill>
                  <a:srgbClr val="002060"/>
                </a:solidFill>
              </a:rPr>
              <a:t>Vote to leave won by 51.9% to 48.1%.</a:t>
            </a:r>
            <a:r>
              <a:rPr lang="en-US" dirty="0"/>
              <a:t> </a:t>
            </a:r>
            <a:endParaRPr lang="en-US" sz="2900" dirty="0">
              <a:solidFill>
                <a:srgbClr val="002060"/>
              </a:solidFill>
              <a:latin typeface="Myriad Pro" pitchFamily="34" charset="0"/>
            </a:endParaRPr>
          </a:p>
          <a:p>
            <a:pPr lvl="1"/>
            <a:r>
              <a:rPr lang="en-US" sz="2900" dirty="0">
                <a:solidFill>
                  <a:srgbClr val="002060"/>
                </a:solidFill>
                <a:latin typeface="Myriad Pro" pitchFamily="34" charset="0"/>
              </a:rPr>
              <a:t>Starting 29 March 2017</a:t>
            </a:r>
          </a:p>
          <a:p>
            <a:pPr lvl="1"/>
            <a:r>
              <a:rPr lang="en-US" sz="2900" dirty="0">
                <a:solidFill>
                  <a:srgbClr val="002060"/>
                </a:solidFill>
                <a:latin typeface="Myriad Pro" pitchFamily="34" charset="0"/>
              </a:rPr>
              <a:t>UK re-negotiated EU membership:</a:t>
            </a:r>
          </a:p>
          <a:p>
            <a:pPr lvl="2"/>
            <a:r>
              <a:rPr lang="en-US" sz="2600" dirty="0">
                <a:solidFill>
                  <a:srgbClr val="002060"/>
                </a:solidFill>
                <a:latin typeface="Myriad Pro" pitchFamily="34" charset="0"/>
              </a:rPr>
              <a:t>Maintain access to European Market</a:t>
            </a:r>
          </a:p>
          <a:p>
            <a:pPr lvl="2"/>
            <a:r>
              <a:rPr lang="en-US" sz="2600" dirty="0">
                <a:solidFill>
                  <a:srgbClr val="002060"/>
                </a:solidFill>
                <a:latin typeface="Myriad Pro" pitchFamily="34" charset="0"/>
              </a:rPr>
              <a:t>Allow country parliaments to block EU legislation</a:t>
            </a:r>
          </a:p>
          <a:p>
            <a:pPr lvl="2"/>
            <a:r>
              <a:rPr lang="en-US" sz="2600" dirty="0">
                <a:solidFill>
                  <a:srgbClr val="002060"/>
                </a:solidFill>
                <a:latin typeface="Myriad Pro" pitchFamily="34" charset="0"/>
              </a:rPr>
              <a:t>Restrict access to benefits for immigrants for some time period**</a:t>
            </a:r>
          </a:p>
          <a:p>
            <a:pPr lvl="1"/>
            <a:r>
              <a:rPr lang="en-US" dirty="0">
                <a:solidFill>
                  <a:srgbClr val="002060"/>
                </a:solidFill>
              </a:rPr>
              <a:t>New Prime Minister, Theresa May</a:t>
            </a:r>
            <a:endParaRPr lang="en-US" sz="2900" dirty="0">
              <a:solidFill>
                <a:srgbClr val="002060"/>
              </a:solidFill>
              <a:latin typeface="Myriad Pro" pitchFamily="34" charset="0"/>
            </a:endParaRPr>
          </a:p>
          <a:p>
            <a:pPr marL="914400" lvl="2" indent="0">
              <a:buNone/>
            </a:pPr>
            <a:endParaRPr lang="en-US" dirty="0"/>
          </a:p>
        </p:txBody>
      </p:sp>
      <p:pic>
        <p:nvPicPr>
          <p:cNvPr id="3074" name="Picture 2" descr="Flag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31019"/>
            <a:ext cx="1935848" cy="1088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7692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0"/>
            <a:ext cx="92964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457200" y="274638"/>
            <a:ext cx="8229600" cy="1143000"/>
          </a:xfrm>
        </p:spPr>
        <p:txBody>
          <a:bodyPr/>
          <a:lstStyle/>
          <a:p>
            <a:pPr algn="ctr"/>
            <a:r>
              <a:rPr lang="en-US" sz="3800" b="1" dirty="0">
                <a:solidFill>
                  <a:srgbClr val="002060"/>
                </a:solidFill>
                <a:effectLst>
                  <a:outerShdw blurRad="38100" dist="38100" dir="2700000" algn="tl">
                    <a:srgbClr val="000000">
                      <a:alpha val="43137"/>
                    </a:srgbClr>
                  </a:outerShdw>
                </a:effectLst>
                <a:latin typeface="Myriad Pro" pitchFamily="34" charset="0"/>
              </a:rPr>
              <a:t>Questions?</a:t>
            </a:r>
          </a:p>
        </p:txBody>
      </p:sp>
      <p:pic>
        <p:nvPicPr>
          <p:cNvPr id="1026" name="Picture 2" descr="http://jpompey.com/ladies/wp-content/uploads/2014/05/Questio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286000"/>
            <a:ext cx="6858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906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bwMode="auto">
          <a:xfrm>
            <a:off x="4800600" y="1676400"/>
            <a:ext cx="3657600" cy="4572000"/>
          </a:xfrm>
          <a:prstGeom prst="rect">
            <a:avLst/>
          </a:prstGeom>
          <a:solidFill>
            <a:srgbClr val="002060"/>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2" name="Rectangle 1"/>
          <p:cNvSpPr/>
          <p:nvPr/>
        </p:nvSpPr>
        <p:spPr bwMode="auto">
          <a:xfrm>
            <a:off x="533400" y="1676400"/>
            <a:ext cx="3810000" cy="4572000"/>
          </a:xfrm>
          <a:prstGeom prst="rect">
            <a:avLst/>
          </a:prstGeom>
          <a:solidFill>
            <a:srgbClr val="002060"/>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4098" name="Title 1"/>
          <p:cNvSpPr>
            <a:spLocks noGrp="1"/>
          </p:cNvSpPr>
          <p:nvPr>
            <p:ph type="title"/>
          </p:nvPr>
        </p:nvSpPr>
        <p:spPr>
          <a:xfrm>
            <a:off x="838200" y="381000"/>
            <a:ext cx="7313612" cy="762000"/>
          </a:xfrm>
        </p:spPr>
        <p:txBody>
          <a:bodyPr>
            <a:normAutofit fontScale="90000"/>
          </a:bodyPr>
          <a:lstStyle/>
          <a:p>
            <a:pPr algn="ctr" eaLnBrk="1" hangingPunct="1"/>
            <a:br>
              <a:rPr lang="en-US" altLang="fr-FR" dirty="0"/>
            </a:br>
            <a:br>
              <a:rPr lang="en-US" altLang="fr-FR" dirty="0"/>
            </a:br>
            <a:br>
              <a:rPr lang="en-US" altLang="fr-FR" dirty="0"/>
            </a:br>
            <a:br>
              <a:rPr lang="en-US" altLang="fr-FR" dirty="0"/>
            </a:br>
            <a:br>
              <a:rPr lang="en-US" altLang="fr-FR" dirty="0"/>
            </a:br>
            <a:br>
              <a:rPr lang="en-US" altLang="fr-FR" dirty="0"/>
            </a:br>
            <a:br>
              <a:rPr lang="en-US" altLang="fr-FR" dirty="0"/>
            </a:br>
            <a:br>
              <a:rPr lang="en-US" altLang="fr-FR" dirty="0"/>
            </a:br>
            <a:br>
              <a:rPr lang="en-US" altLang="fr-FR" dirty="0"/>
            </a:br>
            <a:br>
              <a:rPr lang="en-US" altLang="fr-FR" sz="4000" dirty="0">
                <a:solidFill>
                  <a:schemeClr val="tx1"/>
                </a:solidFill>
                <a:latin typeface="Calibri" panose="020F0502020204030204" pitchFamily="34" charset="0"/>
              </a:rPr>
            </a:br>
            <a:r>
              <a:rPr lang="en-US" altLang="fr-FR" sz="3800" b="1" kern="1200" dirty="0">
                <a:solidFill>
                  <a:srgbClr val="002060"/>
                </a:solidFill>
                <a:effectLst>
                  <a:outerShdw blurRad="38100" dist="38100" dir="2700000" algn="tl">
                    <a:srgbClr val="000000">
                      <a:alpha val="43137"/>
                    </a:srgbClr>
                  </a:outerShdw>
                </a:effectLst>
                <a:latin typeface="Myriad Pro" pitchFamily="34" charset="0"/>
              </a:rPr>
              <a:t>Why Trade?</a:t>
            </a:r>
          </a:p>
        </p:txBody>
      </p:sp>
      <p:sp>
        <p:nvSpPr>
          <p:cNvPr id="4" name="Content Placeholder 3"/>
          <p:cNvSpPr>
            <a:spLocks noGrp="1"/>
          </p:cNvSpPr>
          <p:nvPr>
            <p:ph sz="half" idx="1"/>
          </p:nvPr>
        </p:nvSpPr>
        <p:spPr>
          <a:xfrm>
            <a:off x="762000" y="1828800"/>
            <a:ext cx="6858000" cy="5486400"/>
          </a:xfrm>
        </p:spPr>
        <p:txBody>
          <a:bodyPr numCol="2"/>
          <a:lstStyle/>
          <a:p>
            <a:pPr eaLnBrk="1" hangingPunct="1">
              <a:lnSpc>
                <a:spcPct val="105000"/>
              </a:lnSpc>
              <a:spcBef>
                <a:spcPts val="1200"/>
              </a:spcBef>
              <a:buClrTx/>
              <a:buFont typeface="Arial" panose="020B0604020202020204" pitchFamily="34" charset="0"/>
              <a:buChar char="•"/>
              <a:defRPr/>
            </a:pPr>
            <a:r>
              <a:rPr lang="en-US" sz="2400" kern="1200" dirty="0">
                <a:solidFill>
                  <a:schemeClr val="bg1"/>
                </a:solidFill>
                <a:latin typeface="Myriad Pro" pitchFamily="34" charset="0"/>
              </a:rPr>
              <a:t>Benefits both parties</a:t>
            </a:r>
          </a:p>
          <a:p>
            <a:pPr eaLnBrk="1" hangingPunct="1">
              <a:lnSpc>
                <a:spcPct val="105000"/>
              </a:lnSpc>
              <a:spcBef>
                <a:spcPts val="1200"/>
              </a:spcBef>
              <a:buClrTx/>
              <a:buFont typeface="Arial" panose="020B0604020202020204" pitchFamily="34" charset="0"/>
              <a:buChar char="•"/>
              <a:defRPr/>
            </a:pPr>
            <a:r>
              <a:rPr lang="en-US" sz="2400" kern="1200" dirty="0">
                <a:solidFill>
                  <a:schemeClr val="bg1"/>
                </a:solidFill>
                <a:latin typeface="Myriad Pro" pitchFamily="34" charset="0"/>
              </a:rPr>
              <a:t>Expands choice</a:t>
            </a:r>
          </a:p>
          <a:p>
            <a:pPr eaLnBrk="1" hangingPunct="1">
              <a:lnSpc>
                <a:spcPct val="105000"/>
              </a:lnSpc>
              <a:spcBef>
                <a:spcPts val="1200"/>
              </a:spcBef>
              <a:buClrTx/>
              <a:buFont typeface="Arial" panose="020B0604020202020204" pitchFamily="34" charset="0"/>
              <a:buChar char="•"/>
              <a:defRPr/>
            </a:pPr>
            <a:r>
              <a:rPr lang="en-US" sz="2400" kern="1200" dirty="0">
                <a:solidFill>
                  <a:schemeClr val="bg1"/>
                </a:solidFill>
                <a:latin typeface="Myriad Pro" pitchFamily="34" charset="0"/>
              </a:rPr>
              <a:t>Lowers costs/prices</a:t>
            </a:r>
          </a:p>
          <a:p>
            <a:pPr>
              <a:buClrTx/>
              <a:buFont typeface="Arial" panose="020B0604020202020204" pitchFamily="34" charset="0"/>
              <a:buChar char="•"/>
              <a:defRPr/>
            </a:pPr>
            <a:endParaRPr lang="en-US" sz="2700" dirty="0">
              <a:latin typeface="Calibri" panose="020F0502020204030204" pitchFamily="34" charset="0"/>
            </a:endParaRPr>
          </a:p>
        </p:txBody>
      </p:sp>
      <p:sp>
        <p:nvSpPr>
          <p:cNvPr id="5" name="Content Placeholder 3"/>
          <p:cNvSpPr>
            <a:spLocks noGrp="1"/>
          </p:cNvSpPr>
          <p:nvPr>
            <p:ph sz="half" idx="2"/>
          </p:nvPr>
        </p:nvSpPr>
        <p:spPr>
          <a:xfrm>
            <a:off x="4724400" y="1676400"/>
            <a:ext cx="7391400" cy="5562600"/>
          </a:xfrm>
        </p:spPr>
        <p:txBody>
          <a:bodyPr numCol="2"/>
          <a:lstStyle/>
          <a:p>
            <a:pPr eaLnBrk="1" hangingPunct="1">
              <a:lnSpc>
                <a:spcPct val="105000"/>
              </a:lnSpc>
              <a:spcBef>
                <a:spcPts val="1200"/>
              </a:spcBef>
              <a:buClrTx/>
              <a:buFont typeface="Arial" panose="020B0604020202020204" pitchFamily="34" charset="0"/>
              <a:buChar char="•"/>
              <a:defRPr/>
            </a:pPr>
            <a:r>
              <a:rPr lang="en-US" sz="2400" kern="1200" dirty="0">
                <a:solidFill>
                  <a:schemeClr val="bg1"/>
                </a:solidFill>
                <a:latin typeface="Myriad Pro" pitchFamily="34" charset="0"/>
              </a:rPr>
              <a:t>Allows specialization in what a nation is best at:</a:t>
            </a:r>
          </a:p>
          <a:p>
            <a:pPr marL="742950" lvl="2" indent="-342900" eaLnBrk="1" hangingPunct="1">
              <a:lnSpc>
                <a:spcPct val="105000"/>
              </a:lnSpc>
              <a:spcBef>
                <a:spcPts val="1200"/>
              </a:spcBef>
              <a:buClrTx/>
              <a:buFont typeface="Myriad Pro" pitchFamily="34" charset="0"/>
              <a:buChar char="−"/>
              <a:defRPr/>
            </a:pPr>
            <a:r>
              <a:rPr lang="en-US" sz="2400" kern="1200" dirty="0">
                <a:solidFill>
                  <a:schemeClr val="bg1"/>
                </a:solidFill>
                <a:latin typeface="Myriad Pro" pitchFamily="34" charset="0"/>
                <a:ea typeface="+mn-ea"/>
                <a:cs typeface="+mn-cs"/>
              </a:rPr>
              <a:t> climate</a:t>
            </a:r>
          </a:p>
          <a:p>
            <a:pPr marL="742950" lvl="2" indent="-342900" eaLnBrk="1" hangingPunct="1">
              <a:lnSpc>
                <a:spcPct val="105000"/>
              </a:lnSpc>
              <a:spcBef>
                <a:spcPts val="1200"/>
              </a:spcBef>
              <a:buClrTx/>
              <a:buFont typeface="Myriad Pro" pitchFamily="34" charset="0"/>
              <a:buChar char="−"/>
              <a:defRPr/>
            </a:pPr>
            <a:r>
              <a:rPr lang="en-US" sz="2400" kern="1200" dirty="0">
                <a:solidFill>
                  <a:schemeClr val="bg1"/>
                </a:solidFill>
                <a:latin typeface="Myriad Pro" pitchFamily="34" charset="0"/>
                <a:ea typeface="+mn-ea"/>
                <a:cs typeface="+mn-cs"/>
              </a:rPr>
              <a:t> human capital</a:t>
            </a:r>
          </a:p>
          <a:p>
            <a:pPr marL="742950" lvl="2" indent="-342900" eaLnBrk="1" hangingPunct="1">
              <a:lnSpc>
                <a:spcPct val="105000"/>
              </a:lnSpc>
              <a:spcBef>
                <a:spcPts val="1200"/>
              </a:spcBef>
              <a:buClrTx/>
              <a:buFont typeface="Myriad Pro" pitchFamily="34" charset="0"/>
              <a:buChar char="−"/>
              <a:defRPr/>
            </a:pPr>
            <a:r>
              <a:rPr lang="en-US" sz="2400" kern="1200" dirty="0">
                <a:solidFill>
                  <a:schemeClr val="bg1"/>
                </a:solidFill>
                <a:latin typeface="Myriad Pro" pitchFamily="34" charset="0"/>
                <a:ea typeface="+mn-ea"/>
                <a:cs typeface="+mn-cs"/>
              </a:rPr>
              <a:t> physical capital</a:t>
            </a:r>
          </a:p>
          <a:p>
            <a:pPr marL="742950" lvl="2" indent="-342900" eaLnBrk="1" hangingPunct="1">
              <a:lnSpc>
                <a:spcPct val="105000"/>
              </a:lnSpc>
              <a:spcBef>
                <a:spcPts val="1200"/>
              </a:spcBef>
              <a:buClrTx/>
              <a:buFont typeface="Myriad Pro" pitchFamily="34" charset="0"/>
              <a:buChar char="−"/>
              <a:defRPr/>
            </a:pPr>
            <a:r>
              <a:rPr lang="en-US" sz="2400" kern="1200" dirty="0">
                <a:solidFill>
                  <a:schemeClr val="bg1"/>
                </a:solidFill>
                <a:latin typeface="Myriad Pro" pitchFamily="34" charset="0"/>
                <a:ea typeface="+mn-ea"/>
                <a:cs typeface="+mn-cs"/>
              </a:rPr>
              <a:t> resources</a:t>
            </a:r>
          </a:p>
          <a:p>
            <a:pPr marL="742950" lvl="2" indent="-342900" eaLnBrk="1" hangingPunct="1">
              <a:lnSpc>
                <a:spcPct val="105000"/>
              </a:lnSpc>
              <a:spcBef>
                <a:spcPts val="1200"/>
              </a:spcBef>
              <a:buClrTx/>
              <a:buFont typeface="Myriad Pro" pitchFamily="34" charset="0"/>
              <a:buChar char="−"/>
              <a:defRPr/>
            </a:pPr>
            <a:r>
              <a:rPr lang="en-US" sz="2400" kern="1200" dirty="0">
                <a:solidFill>
                  <a:schemeClr val="bg1"/>
                </a:solidFill>
                <a:latin typeface="Myriad Pro" pitchFamily="34" charset="0"/>
                <a:ea typeface="+mn-ea"/>
                <a:cs typeface="+mn-cs"/>
              </a:rPr>
              <a:t>technology</a:t>
            </a:r>
          </a:p>
          <a:p>
            <a:pPr marL="742950" lvl="2" indent="-342900" eaLnBrk="1" hangingPunct="1">
              <a:lnSpc>
                <a:spcPct val="105000"/>
              </a:lnSpc>
              <a:spcBef>
                <a:spcPts val="1200"/>
              </a:spcBef>
              <a:buClrTx/>
              <a:buFont typeface="Myriad Pro" pitchFamily="34" charset="0"/>
              <a:buChar char="−"/>
              <a:defRPr/>
            </a:pPr>
            <a:r>
              <a:rPr lang="en-US" sz="2400" kern="1200" dirty="0">
                <a:solidFill>
                  <a:schemeClr val="bg1"/>
                </a:solidFill>
                <a:latin typeface="Myriad Pro" pitchFamily="34" charset="0"/>
                <a:ea typeface="+mn-ea"/>
                <a:cs typeface="+mn-cs"/>
              </a:rPr>
              <a:t>property rights</a:t>
            </a:r>
          </a:p>
          <a:p>
            <a:pPr marL="742950" lvl="2" indent="-342900" eaLnBrk="1" hangingPunct="1">
              <a:lnSpc>
                <a:spcPct val="105000"/>
              </a:lnSpc>
              <a:spcBef>
                <a:spcPts val="1200"/>
              </a:spcBef>
              <a:buClrTx/>
              <a:buFont typeface="Myriad Pro" pitchFamily="34" charset="0"/>
              <a:buChar char="−"/>
              <a:defRPr/>
            </a:pPr>
            <a:r>
              <a:rPr lang="en-US" sz="2400" kern="1200" dirty="0">
                <a:solidFill>
                  <a:schemeClr val="bg1"/>
                </a:solidFill>
                <a:latin typeface="Myriad Pro" pitchFamily="34" charset="0"/>
                <a:ea typeface="+mn-ea"/>
                <a:cs typeface="+mn-cs"/>
              </a:rPr>
              <a:t>politics and laws</a:t>
            </a:r>
          </a:p>
          <a:p>
            <a:pPr>
              <a:buClrTx/>
              <a:buFont typeface="Arial" panose="020B0604020202020204" pitchFamily="34" charset="0"/>
              <a:buChar char="•"/>
              <a:defRPr/>
            </a:pPr>
            <a:endParaRPr lang="en-US" sz="2700" dirty="0">
              <a:latin typeface="Calibri" panose="020F0502020204030204" pitchFamily="34" charset="0"/>
            </a:endParaRPr>
          </a:p>
        </p:txBody>
      </p:sp>
      <p:pic>
        <p:nvPicPr>
          <p:cNvPr id="8" name="Picture 7"/>
          <p:cNvPicPr>
            <a:picLocks noChangeAspect="1"/>
          </p:cNvPicPr>
          <p:nvPr/>
        </p:nvPicPr>
        <p:blipFill>
          <a:blip r:embed="rId3"/>
          <a:stretch>
            <a:fillRect/>
          </a:stretch>
        </p:blipFill>
        <p:spPr>
          <a:xfrm>
            <a:off x="1080499" y="3581400"/>
            <a:ext cx="2892175" cy="2427151"/>
          </a:xfrm>
          <a:prstGeom prst="rect">
            <a:avLst/>
          </a:prstGeom>
        </p:spPr>
      </p:pic>
    </p:spTree>
    <p:extLst>
      <p:ext uri="{BB962C8B-B14F-4D97-AF65-F5344CB8AC3E}">
        <p14:creationId xmlns:p14="http://schemas.microsoft.com/office/powerpoint/2010/main" val="1252972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bwMode="auto">
          <a:xfrm>
            <a:off x="4724400" y="1676400"/>
            <a:ext cx="3657600" cy="4648200"/>
          </a:xfrm>
          <a:prstGeom prst="rect">
            <a:avLst/>
          </a:prstGeom>
          <a:solidFill>
            <a:srgbClr val="002060"/>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49154" name="Title 3"/>
          <p:cNvSpPr>
            <a:spLocks noGrp="1"/>
          </p:cNvSpPr>
          <p:nvPr>
            <p:ph type="title"/>
          </p:nvPr>
        </p:nvSpPr>
        <p:spPr>
          <a:xfrm>
            <a:off x="838200" y="304800"/>
            <a:ext cx="7313612" cy="838200"/>
          </a:xfrm>
        </p:spPr>
        <p:txBody>
          <a:bodyPr/>
          <a:lstStyle/>
          <a:p>
            <a:pPr algn="ctr" eaLnBrk="1" hangingPunct="1"/>
            <a:r>
              <a:rPr lang="en-US" altLang="en-US" sz="3800" b="1" kern="1200" dirty="0">
                <a:solidFill>
                  <a:srgbClr val="002060"/>
                </a:solidFill>
                <a:effectLst>
                  <a:outerShdw blurRad="38100" dist="38100" dir="2700000" algn="tl">
                    <a:srgbClr val="000000">
                      <a:alpha val="43137"/>
                    </a:srgbClr>
                  </a:outerShdw>
                </a:effectLst>
                <a:latin typeface="Myriad Pro" pitchFamily="34" charset="0"/>
              </a:rPr>
              <a:t>2015 Canadian Exports</a:t>
            </a:r>
          </a:p>
        </p:txBody>
      </p:sp>
      <p:sp>
        <p:nvSpPr>
          <p:cNvPr id="3" name="Content Placeholder 2"/>
          <p:cNvSpPr>
            <a:spLocks noGrp="1"/>
          </p:cNvSpPr>
          <p:nvPr>
            <p:ph sz="half" idx="1"/>
          </p:nvPr>
        </p:nvSpPr>
        <p:spPr>
          <a:xfrm>
            <a:off x="4724400" y="1819493"/>
            <a:ext cx="3581400" cy="4114800"/>
          </a:xfrm>
        </p:spPr>
        <p:txBody>
          <a:bodyPr/>
          <a:lstStyle/>
          <a:p>
            <a:pPr eaLnBrk="1" hangingPunct="1">
              <a:lnSpc>
                <a:spcPct val="105000"/>
              </a:lnSpc>
              <a:spcBef>
                <a:spcPts val="1200"/>
              </a:spcBef>
              <a:buClrTx/>
              <a:buFont typeface="Arial" panose="020B0604020202020204" pitchFamily="34" charset="0"/>
              <a:buChar char="•"/>
              <a:defRPr/>
            </a:pPr>
            <a:r>
              <a:rPr lang="en-US" sz="2600" kern="1200" dirty="0">
                <a:solidFill>
                  <a:schemeClr val="bg1"/>
                </a:solidFill>
                <a:latin typeface="Myriad Pro" pitchFamily="34" charset="0"/>
              </a:rPr>
              <a:t>Energy Products (17%)</a:t>
            </a:r>
          </a:p>
          <a:p>
            <a:pPr eaLnBrk="1" hangingPunct="1">
              <a:lnSpc>
                <a:spcPct val="105000"/>
              </a:lnSpc>
              <a:spcBef>
                <a:spcPts val="1200"/>
              </a:spcBef>
              <a:buClrTx/>
              <a:buFont typeface="Arial" panose="020B0604020202020204" pitchFamily="34" charset="0"/>
              <a:buChar char="•"/>
              <a:defRPr/>
            </a:pPr>
            <a:r>
              <a:rPr lang="en-US" sz="2600" kern="1200" dirty="0">
                <a:solidFill>
                  <a:schemeClr val="bg1"/>
                </a:solidFill>
                <a:latin typeface="Myriad Pro" pitchFamily="34" charset="0"/>
              </a:rPr>
              <a:t>Motor Vehicles and parts (16%)</a:t>
            </a:r>
          </a:p>
          <a:p>
            <a:pPr eaLnBrk="1" hangingPunct="1">
              <a:lnSpc>
                <a:spcPct val="105000"/>
              </a:lnSpc>
              <a:spcBef>
                <a:spcPts val="1200"/>
              </a:spcBef>
              <a:buClrTx/>
              <a:buFont typeface="Arial" panose="020B0604020202020204" pitchFamily="34" charset="0"/>
              <a:buChar char="•"/>
              <a:defRPr/>
            </a:pPr>
            <a:r>
              <a:rPr lang="en-US" sz="2600" kern="1200" dirty="0">
                <a:solidFill>
                  <a:schemeClr val="bg1"/>
                </a:solidFill>
                <a:latin typeface="Myriad Pro" pitchFamily="34" charset="0"/>
              </a:rPr>
              <a:t>Metals and Minerals (12%)</a:t>
            </a:r>
          </a:p>
          <a:p>
            <a:pPr eaLnBrk="1" hangingPunct="1">
              <a:lnSpc>
                <a:spcPct val="105000"/>
              </a:lnSpc>
              <a:spcBef>
                <a:spcPts val="1200"/>
              </a:spcBef>
              <a:buClrTx/>
              <a:buFont typeface="Arial" panose="020B0604020202020204" pitchFamily="34" charset="0"/>
              <a:buChar char="•"/>
              <a:defRPr/>
            </a:pPr>
            <a:r>
              <a:rPr lang="en-US" sz="2600" kern="1200" dirty="0">
                <a:solidFill>
                  <a:schemeClr val="bg1"/>
                </a:solidFill>
                <a:latin typeface="Myriad Pro" pitchFamily="34" charset="0"/>
              </a:rPr>
              <a:t>Consumer Goods (12%)</a:t>
            </a:r>
            <a:r>
              <a:rPr lang="en-US" sz="2600" kern="1200" dirty="0">
                <a:solidFill>
                  <a:srgbClr val="002060"/>
                </a:solidFill>
                <a:latin typeface="Myriad Pro" pitchFamily="34" charset="0"/>
              </a:rPr>
              <a:t>s (12</a:t>
            </a:r>
            <a:r>
              <a:rPr lang="en-US" sz="2400" kern="1200" dirty="0">
                <a:solidFill>
                  <a:srgbClr val="002060"/>
                </a:solidFill>
                <a:latin typeface="Myriad Pro" pitchFamily="34" charset="0"/>
              </a:rPr>
              <a:t>%)</a:t>
            </a:r>
          </a:p>
        </p:txBody>
      </p:sp>
      <p:pic>
        <p:nvPicPr>
          <p:cNvPr id="2052" name="Picture 4" descr="http://europa.eu/about-eu/basic-information/symbols/images/flag_yellow_lo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6371" y="3735377"/>
            <a:ext cx="1458229" cy="9745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0" y="2089147"/>
            <a:ext cx="9144000" cy="3845146"/>
          </a:xfrm>
          <a:prstGeom prst="rect">
            <a:avLst/>
          </a:prstGeom>
        </p:spPr>
      </p:pic>
    </p:spTree>
    <p:extLst>
      <p:ext uri="{BB962C8B-B14F-4D97-AF65-F5344CB8AC3E}">
        <p14:creationId xmlns:p14="http://schemas.microsoft.com/office/powerpoint/2010/main" val="27930921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bwMode="auto">
          <a:xfrm>
            <a:off x="4800600" y="1828800"/>
            <a:ext cx="3581400" cy="4495800"/>
          </a:xfrm>
          <a:prstGeom prst="rect">
            <a:avLst/>
          </a:prstGeom>
          <a:solidFill>
            <a:srgbClr val="002060"/>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2" name="Title 1"/>
          <p:cNvSpPr>
            <a:spLocks noGrp="1"/>
          </p:cNvSpPr>
          <p:nvPr>
            <p:ph type="title"/>
          </p:nvPr>
        </p:nvSpPr>
        <p:spPr>
          <a:xfrm>
            <a:off x="1370013" y="301625"/>
            <a:ext cx="5945187" cy="841375"/>
          </a:xfrm>
        </p:spPr>
        <p:txBody>
          <a:bodyPr/>
          <a:lstStyle/>
          <a:p>
            <a:pPr algn="ctr" eaLnBrk="1" hangingPunct="1"/>
            <a:r>
              <a:rPr lang="en-US" sz="3800" b="1" kern="1200" dirty="0">
                <a:solidFill>
                  <a:srgbClr val="002060"/>
                </a:solidFill>
                <a:effectLst>
                  <a:outerShdw blurRad="38100" dist="38100" dir="2700000" algn="tl">
                    <a:srgbClr val="000000">
                      <a:alpha val="43137"/>
                    </a:srgbClr>
                  </a:outerShdw>
                </a:effectLst>
                <a:latin typeface="Myriad Pro" pitchFamily="34" charset="0"/>
              </a:rPr>
              <a:t>2015 Canadian Imports</a:t>
            </a:r>
          </a:p>
        </p:txBody>
      </p:sp>
      <p:sp>
        <p:nvSpPr>
          <p:cNvPr id="5" name="Content Placeholder 4"/>
          <p:cNvSpPr>
            <a:spLocks noGrp="1"/>
          </p:cNvSpPr>
          <p:nvPr>
            <p:ph sz="half" idx="1"/>
          </p:nvPr>
        </p:nvSpPr>
        <p:spPr>
          <a:xfrm>
            <a:off x="781656" y="1905000"/>
            <a:ext cx="3579812" cy="4114800"/>
          </a:xfrm>
        </p:spPr>
        <p:txBody>
          <a:bodyPr/>
          <a:lstStyle/>
          <a:p>
            <a:pPr eaLnBrk="1" hangingPunct="1">
              <a:lnSpc>
                <a:spcPct val="105000"/>
              </a:lnSpc>
              <a:spcBef>
                <a:spcPts val="1200"/>
              </a:spcBef>
              <a:buClrTx/>
              <a:buFont typeface="Arial" panose="020B0604020202020204" pitchFamily="34" charset="0"/>
              <a:buChar char="•"/>
              <a:defRPr/>
            </a:pPr>
            <a:r>
              <a:rPr lang="en-US" sz="2600" kern="1200" dirty="0">
                <a:solidFill>
                  <a:schemeClr val="bg1"/>
                </a:solidFill>
                <a:latin typeface="Myriad Pro" pitchFamily="34" charset="0"/>
              </a:rPr>
              <a:t>68% came from USA</a:t>
            </a:r>
          </a:p>
          <a:p>
            <a:pPr eaLnBrk="1" hangingPunct="1">
              <a:lnSpc>
                <a:spcPct val="105000"/>
              </a:lnSpc>
              <a:spcBef>
                <a:spcPts val="1200"/>
              </a:spcBef>
              <a:buClrTx/>
              <a:buFont typeface="Arial" panose="020B0604020202020204" pitchFamily="34" charset="0"/>
              <a:buChar char="•"/>
              <a:defRPr/>
            </a:pPr>
            <a:r>
              <a:rPr lang="en-US" sz="2600" kern="1200" dirty="0">
                <a:solidFill>
                  <a:schemeClr val="bg1"/>
                </a:solidFill>
                <a:latin typeface="Myriad Pro" pitchFamily="34" charset="0"/>
              </a:rPr>
              <a:t>9% came from EU</a:t>
            </a:r>
          </a:p>
        </p:txBody>
      </p:sp>
      <p:sp>
        <p:nvSpPr>
          <p:cNvPr id="6" name="Content Placeholder 5"/>
          <p:cNvSpPr>
            <a:spLocks noGrp="1"/>
          </p:cNvSpPr>
          <p:nvPr>
            <p:ph sz="half" idx="2"/>
          </p:nvPr>
        </p:nvSpPr>
        <p:spPr>
          <a:xfrm>
            <a:off x="4800600" y="1905000"/>
            <a:ext cx="3581400" cy="4114800"/>
          </a:xfrm>
        </p:spPr>
        <p:txBody>
          <a:bodyPr>
            <a:normAutofit lnSpcReduction="10000"/>
          </a:bodyPr>
          <a:lstStyle/>
          <a:p>
            <a:pPr eaLnBrk="1" hangingPunct="1">
              <a:lnSpc>
                <a:spcPct val="105000"/>
              </a:lnSpc>
              <a:spcBef>
                <a:spcPts val="1200"/>
              </a:spcBef>
              <a:buClrTx/>
              <a:buFont typeface="Arial" panose="020B0604020202020204" pitchFamily="34" charset="0"/>
              <a:buChar char="•"/>
              <a:defRPr/>
            </a:pPr>
            <a:r>
              <a:rPr lang="en-US" sz="2600" kern="1200" dirty="0">
                <a:solidFill>
                  <a:schemeClr val="bg1"/>
                </a:solidFill>
                <a:latin typeface="Myriad Pro" pitchFamily="34" charset="0"/>
              </a:rPr>
              <a:t>Consumer Goods (21%)</a:t>
            </a:r>
          </a:p>
          <a:p>
            <a:pPr eaLnBrk="1" hangingPunct="1">
              <a:lnSpc>
                <a:spcPct val="105000"/>
              </a:lnSpc>
              <a:spcBef>
                <a:spcPts val="1200"/>
              </a:spcBef>
              <a:buClrTx/>
              <a:buFont typeface="Arial" panose="020B0604020202020204" pitchFamily="34" charset="0"/>
              <a:buChar char="•"/>
              <a:defRPr/>
            </a:pPr>
            <a:r>
              <a:rPr lang="en-US" sz="2600" kern="1200" dirty="0">
                <a:solidFill>
                  <a:schemeClr val="bg1"/>
                </a:solidFill>
                <a:latin typeface="Myriad Pro" pitchFamily="34" charset="0"/>
              </a:rPr>
              <a:t>Motor Vehicles and Parts (19%)</a:t>
            </a:r>
          </a:p>
          <a:p>
            <a:pPr eaLnBrk="1" hangingPunct="1">
              <a:lnSpc>
                <a:spcPct val="105000"/>
              </a:lnSpc>
              <a:spcBef>
                <a:spcPts val="1200"/>
              </a:spcBef>
              <a:buClrTx/>
              <a:buFont typeface="Arial" panose="020B0604020202020204" pitchFamily="34" charset="0"/>
              <a:buChar char="•"/>
              <a:defRPr/>
            </a:pPr>
            <a:r>
              <a:rPr lang="en-US" sz="2600" kern="1200" dirty="0">
                <a:solidFill>
                  <a:schemeClr val="bg1"/>
                </a:solidFill>
                <a:latin typeface="Myriad Pro" pitchFamily="34" charset="0"/>
              </a:rPr>
              <a:t>Electrical and Electronic Parts (13%)</a:t>
            </a:r>
          </a:p>
          <a:p>
            <a:pPr eaLnBrk="1" hangingPunct="1">
              <a:lnSpc>
                <a:spcPct val="105000"/>
              </a:lnSpc>
              <a:spcBef>
                <a:spcPts val="1200"/>
              </a:spcBef>
              <a:buClrTx/>
              <a:buFont typeface="Arial" panose="020B0604020202020204" pitchFamily="34" charset="0"/>
              <a:buChar char="•"/>
              <a:defRPr/>
            </a:pPr>
            <a:r>
              <a:rPr lang="en-US" sz="2600" kern="1200" dirty="0">
                <a:solidFill>
                  <a:schemeClr val="bg1"/>
                </a:solidFill>
                <a:latin typeface="Myriad Pro" pitchFamily="34" charset="0"/>
              </a:rPr>
              <a:t>Industrial Machinery (11%)</a:t>
            </a:r>
          </a:p>
          <a:p>
            <a:pPr>
              <a:buClrTx/>
              <a:buFont typeface="Arial" panose="020B0604020202020204" pitchFamily="34" charset="0"/>
              <a:buChar char="•"/>
            </a:pPr>
            <a:endParaRPr lang="en-US" dirty="0">
              <a:latin typeface="Calibri" panose="020F0502020204030204" pitchFamily="34" charset="0"/>
            </a:endParaRPr>
          </a:p>
        </p:txBody>
      </p:sp>
      <p:pic>
        <p:nvPicPr>
          <p:cNvPr id="3" name="Picture 2"/>
          <p:cNvPicPr>
            <a:picLocks noChangeAspect="1"/>
          </p:cNvPicPr>
          <p:nvPr/>
        </p:nvPicPr>
        <p:blipFill>
          <a:blip r:embed="rId3"/>
          <a:stretch>
            <a:fillRect/>
          </a:stretch>
        </p:blipFill>
        <p:spPr>
          <a:xfrm>
            <a:off x="-76200" y="2085765"/>
            <a:ext cx="9144000" cy="3901500"/>
          </a:xfrm>
          <a:prstGeom prst="rect">
            <a:avLst/>
          </a:prstGeom>
        </p:spPr>
      </p:pic>
    </p:spTree>
    <p:extLst>
      <p:ext uri="{BB962C8B-B14F-4D97-AF65-F5344CB8AC3E}">
        <p14:creationId xmlns:p14="http://schemas.microsoft.com/office/powerpoint/2010/main" val="733590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fontAlgn="base">
              <a:spcAft>
                <a:spcPct val="0"/>
              </a:spcAft>
            </a:pPr>
            <a:r>
              <a:rPr lang="en-US" sz="3800" dirty="0">
                <a:solidFill>
                  <a:srgbClr val="002060"/>
                </a:solidFill>
                <a:effectLst>
                  <a:outerShdw blurRad="38100" dist="38100" dir="2700000" algn="tl">
                    <a:srgbClr val="000000">
                      <a:alpha val="43137"/>
                    </a:srgbClr>
                  </a:outerShdw>
                </a:effectLst>
                <a:latin typeface="Myriad Pro" pitchFamily="34" charset="0"/>
                <a:ea typeface="+mj-ea"/>
                <a:cs typeface="+mj-cs"/>
              </a:rPr>
              <a:t>Adam Smith on Trade</a:t>
            </a:r>
          </a:p>
        </p:txBody>
      </p:sp>
      <p:sp>
        <p:nvSpPr>
          <p:cNvPr id="3" name="Content Placeholder 2"/>
          <p:cNvSpPr>
            <a:spLocks noGrp="1"/>
          </p:cNvSpPr>
          <p:nvPr>
            <p:ph idx="1"/>
          </p:nvPr>
        </p:nvSpPr>
        <p:spPr>
          <a:xfrm>
            <a:off x="0" y="2187677"/>
            <a:ext cx="5791200" cy="4572000"/>
          </a:xfrm>
        </p:spPr>
        <p:txBody>
          <a:bodyPr>
            <a:normAutofit lnSpcReduction="10000"/>
          </a:bodyPr>
          <a:lstStyle/>
          <a:p>
            <a:pPr marL="0" lvl="1" indent="0" fontAlgn="base">
              <a:spcBef>
                <a:spcPts val="1200"/>
              </a:spcBef>
              <a:spcAft>
                <a:spcPct val="0"/>
              </a:spcAft>
              <a:buClrTx/>
              <a:buSzPct val="70000"/>
              <a:buNone/>
              <a:defRPr/>
            </a:pPr>
            <a:r>
              <a:rPr lang="en-US" sz="3000" i="1" dirty="0">
                <a:solidFill>
                  <a:srgbClr val="002060"/>
                </a:solidFill>
                <a:latin typeface="Myriad Pro" pitchFamily="34" charset="0"/>
                <a:cs typeface="+mn-cs"/>
              </a:rPr>
              <a:t>“It is a maxim of every prudent master of a family, never to attempt to make at home what will cost him more to make than to buy.  The tailor does not attempt to make his own shoes, but buys them of the shoemaker.  The shoemaker does not attempt to make his own clothes but employs a tailor.”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9742" y="2438400"/>
            <a:ext cx="2830285" cy="3962400"/>
          </a:xfrm>
          <a:prstGeom prst="rect">
            <a:avLst/>
          </a:prstGeom>
          <a:solidFill>
            <a:srgbClr val="002060"/>
          </a:solidFill>
          <a:ln w="38100">
            <a:solidFill>
              <a:srgbClr val="002060"/>
            </a:solidFill>
          </a:ln>
        </p:spPr>
      </p:pic>
      <p:sp>
        <p:nvSpPr>
          <p:cNvPr id="5" name="TextBox 4"/>
          <p:cNvSpPr txBox="1"/>
          <p:nvPr/>
        </p:nvSpPr>
        <p:spPr>
          <a:xfrm>
            <a:off x="0" y="1492854"/>
            <a:ext cx="9144000" cy="415498"/>
          </a:xfrm>
          <a:prstGeom prst="rect">
            <a:avLst/>
          </a:prstGeom>
          <a:noFill/>
        </p:spPr>
        <p:txBody>
          <a:bodyPr wrap="square" rtlCol="0">
            <a:spAutoFit/>
          </a:bodyPr>
          <a:lstStyle/>
          <a:p>
            <a:pPr fontAlgn="base">
              <a:spcAft>
                <a:spcPct val="0"/>
              </a:spcAft>
              <a:buClrTx/>
              <a:buSzPct val="70000"/>
              <a:defRPr/>
            </a:pPr>
            <a:r>
              <a:rPr lang="en-US" sz="2100" dirty="0">
                <a:solidFill>
                  <a:srgbClr val="002060"/>
                </a:solidFill>
                <a:latin typeface="Myriad Pro" pitchFamily="34" charset="0"/>
              </a:rPr>
              <a:t>From </a:t>
            </a:r>
            <a:r>
              <a:rPr lang="en-US" sz="2100" dirty="0">
                <a:solidFill>
                  <a:srgbClr val="002060"/>
                </a:solidFill>
                <a:latin typeface="Myriad Pro" pitchFamily="34" charset="0"/>
                <a:hlinkClick r:id="rId3"/>
              </a:rPr>
              <a:t>An Inquiry in the Nature and Causes of </a:t>
            </a:r>
            <a:r>
              <a:rPr lang="en-US" sz="2100" i="1" dirty="0">
                <a:solidFill>
                  <a:srgbClr val="002060"/>
                </a:solidFill>
                <a:latin typeface="Myriad Pro" pitchFamily="34" charset="0"/>
                <a:hlinkClick r:id="rId3"/>
              </a:rPr>
              <a:t>the Wealth of Nations</a:t>
            </a:r>
            <a:r>
              <a:rPr lang="en-US" sz="2100" dirty="0">
                <a:solidFill>
                  <a:srgbClr val="002060"/>
                </a:solidFill>
                <a:latin typeface="Myriad Pro" pitchFamily="34" charset="0"/>
                <a:hlinkClick r:id="rId3"/>
              </a:rPr>
              <a:t> (1776)</a:t>
            </a:r>
            <a:endParaRPr lang="en-US" sz="2100" dirty="0">
              <a:solidFill>
                <a:srgbClr val="002060"/>
              </a:solidFill>
              <a:latin typeface="Myriad Pro"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Title 1"/>
          <p:cNvSpPr>
            <a:spLocks noGrp="1"/>
          </p:cNvSpPr>
          <p:nvPr>
            <p:ph type="title"/>
          </p:nvPr>
        </p:nvSpPr>
        <p:spPr>
          <a:xfrm>
            <a:off x="838200" y="304800"/>
            <a:ext cx="7313612" cy="1143000"/>
          </a:xfrm>
        </p:spPr>
        <p:txBody>
          <a:bodyPr>
            <a:normAutofit fontScale="90000"/>
          </a:bodyPr>
          <a:lstStyle/>
          <a:p>
            <a:pPr algn="ctr" eaLnBrk="1" hangingPunct="1"/>
            <a:r>
              <a:rPr lang="en-US" altLang="fr-FR" sz="3800" b="1" kern="1200" dirty="0">
                <a:solidFill>
                  <a:srgbClr val="002060"/>
                </a:solidFill>
                <a:effectLst>
                  <a:outerShdw blurRad="38100" dist="38100" dir="2700000" algn="tl">
                    <a:srgbClr val="000000">
                      <a:alpha val="43137"/>
                    </a:srgbClr>
                  </a:outerShdw>
                </a:effectLst>
                <a:latin typeface="Myriad Pro" pitchFamily="34" charset="0"/>
              </a:rPr>
              <a:t>The Theory of Absolute and Comparative Advantage</a:t>
            </a:r>
          </a:p>
        </p:txBody>
      </p:sp>
      <p:sp>
        <p:nvSpPr>
          <p:cNvPr id="5123" name="Content Placeholder 2"/>
          <p:cNvSpPr>
            <a:spLocks noGrp="1"/>
          </p:cNvSpPr>
          <p:nvPr>
            <p:ph idx="1"/>
          </p:nvPr>
        </p:nvSpPr>
        <p:spPr>
          <a:xfrm>
            <a:off x="304800" y="2057400"/>
            <a:ext cx="8610600" cy="4114800"/>
          </a:xfrm>
        </p:spPr>
        <p:txBody>
          <a:bodyPr>
            <a:normAutofit fontScale="92500"/>
          </a:bodyPr>
          <a:lstStyle/>
          <a:p>
            <a:pPr marL="0" indent="0" eaLnBrk="1" hangingPunct="1">
              <a:buClrTx/>
              <a:buNone/>
            </a:pPr>
            <a:r>
              <a:rPr lang="en-US" altLang="fr-FR" sz="2800" b="1" kern="1200" dirty="0">
                <a:solidFill>
                  <a:srgbClr val="002060"/>
                </a:solidFill>
                <a:latin typeface="Myriad Pro" pitchFamily="34" charset="0"/>
              </a:rPr>
              <a:t>Absolute Advantage:  </a:t>
            </a:r>
            <a:r>
              <a:rPr lang="en-US" altLang="fr-FR" sz="2800" kern="1200" dirty="0">
                <a:solidFill>
                  <a:srgbClr val="002060"/>
                </a:solidFill>
                <a:latin typeface="Myriad Pro" pitchFamily="34" charset="0"/>
              </a:rPr>
              <a:t>The comparison among producers of a good according to their productivity.</a:t>
            </a:r>
          </a:p>
          <a:p>
            <a:pPr lvl="1" indent="-342900" eaLnBrk="1" hangingPunct="1">
              <a:buClrTx/>
              <a:buFont typeface="Wingdings" panose="05000000000000000000" pitchFamily="2" charset="2"/>
              <a:buChar char="Ø"/>
            </a:pPr>
            <a:r>
              <a:rPr lang="en-US" altLang="fr-FR" sz="2800" kern="1200" dirty="0">
                <a:solidFill>
                  <a:srgbClr val="002060"/>
                </a:solidFill>
                <a:latin typeface="Myriad Pro" pitchFamily="34" charset="0"/>
                <a:ea typeface="+mn-ea"/>
                <a:cs typeface="+mn-cs"/>
              </a:rPr>
              <a:t> Who can produce using less resources?</a:t>
            </a:r>
          </a:p>
          <a:p>
            <a:pPr marL="0" indent="0" eaLnBrk="1" hangingPunct="1">
              <a:buClrTx/>
              <a:buNone/>
            </a:pPr>
            <a:endParaRPr lang="en-US" altLang="fr-FR" sz="600" b="1" kern="1200" dirty="0">
              <a:solidFill>
                <a:srgbClr val="002060"/>
              </a:solidFill>
              <a:latin typeface="Myriad Pro" pitchFamily="34" charset="0"/>
            </a:endParaRPr>
          </a:p>
          <a:p>
            <a:pPr marL="0" indent="0" eaLnBrk="1" hangingPunct="1">
              <a:buClrTx/>
              <a:buNone/>
            </a:pPr>
            <a:endParaRPr lang="en-US" altLang="fr-FR" sz="600" b="1" kern="1200" dirty="0">
              <a:solidFill>
                <a:srgbClr val="002060"/>
              </a:solidFill>
              <a:latin typeface="Myriad Pro" pitchFamily="34" charset="0"/>
            </a:endParaRPr>
          </a:p>
          <a:p>
            <a:pPr marL="0" indent="0" eaLnBrk="1" hangingPunct="1">
              <a:buClrTx/>
              <a:buNone/>
            </a:pPr>
            <a:endParaRPr lang="en-US" altLang="fr-FR" sz="600" b="1" kern="1200" dirty="0">
              <a:solidFill>
                <a:srgbClr val="002060"/>
              </a:solidFill>
              <a:latin typeface="Myriad Pro" pitchFamily="34" charset="0"/>
            </a:endParaRPr>
          </a:p>
          <a:p>
            <a:pPr marL="0" indent="0" eaLnBrk="1" hangingPunct="1">
              <a:buClrTx/>
              <a:buNone/>
            </a:pPr>
            <a:r>
              <a:rPr lang="en-US" altLang="fr-FR" sz="2800" b="1" kern="1200" dirty="0">
                <a:solidFill>
                  <a:srgbClr val="002060"/>
                </a:solidFill>
                <a:latin typeface="Myriad Pro" pitchFamily="34" charset="0"/>
              </a:rPr>
              <a:t>Comparative Advantage</a:t>
            </a:r>
            <a:r>
              <a:rPr lang="en-US" altLang="fr-FR" sz="2800" kern="1200" dirty="0">
                <a:solidFill>
                  <a:srgbClr val="002060"/>
                </a:solidFill>
                <a:latin typeface="Myriad Pro" pitchFamily="34" charset="0"/>
              </a:rPr>
              <a:t>:  The comparison among producers of a good according to their opportunity cost.</a:t>
            </a:r>
          </a:p>
          <a:p>
            <a:pPr lvl="1" indent="-342900" eaLnBrk="1" hangingPunct="1">
              <a:buClrTx/>
              <a:buFont typeface="Wingdings" panose="05000000000000000000" pitchFamily="2" charset="2"/>
              <a:buChar char="Ø"/>
            </a:pPr>
            <a:r>
              <a:rPr lang="en-US" altLang="fr-FR" sz="2800" kern="1200" dirty="0">
                <a:solidFill>
                  <a:srgbClr val="002060"/>
                </a:solidFill>
                <a:latin typeface="Myriad Pro" pitchFamily="34" charset="0"/>
                <a:ea typeface="+mn-ea"/>
                <a:cs typeface="+mn-cs"/>
              </a:rPr>
              <a:t> Who can produce with a lower opportunity cost?</a:t>
            </a:r>
          </a:p>
        </p:txBody>
      </p:sp>
    </p:spTree>
    <p:extLst>
      <p:ext uri="{BB962C8B-B14F-4D97-AF65-F5344CB8AC3E}">
        <p14:creationId xmlns:p14="http://schemas.microsoft.com/office/powerpoint/2010/main" val="4139285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455025" cy="1374776"/>
          </a:xfrm>
        </p:spPr>
        <p:txBody>
          <a:bodyPr/>
          <a:lstStyle/>
          <a:p>
            <a:pPr algn="ctr" eaLnBrk="1" hangingPunct="1"/>
            <a:r>
              <a:rPr lang="en-US" sz="3800" b="1" kern="1200" dirty="0">
                <a:solidFill>
                  <a:srgbClr val="002060"/>
                </a:solidFill>
                <a:effectLst>
                  <a:outerShdw blurRad="38100" dist="38100" dir="2700000" algn="tl">
                    <a:srgbClr val="000000">
                      <a:alpha val="43137"/>
                    </a:srgbClr>
                  </a:outerShdw>
                </a:effectLst>
                <a:latin typeface="Myriad Pro" pitchFamily="34" charset="0"/>
              </a:rPr>
              <a:t>A Lesson for Fresh Minds</a:t>
            </a:r>
            <a:br>
              <a:rPr lang="en-US" sz="3800" b="1" kern="1200" dirty="0">
                <a:solidFill>
                  <a:srgbClr val="002060"/>
                </a:solidFill>
                <a:effectLst>
                  <a:outerShdw blurRad="38100" dist="38100" dir="2700000" algn="tl">
                    <a:srgbClr val="000000">
                      <a:alpha val="43137"/>
                    </a:srgbClr>
                  </a:outerShdw>
                </a:effectLst>
                <a:latin typeface="Myriad Pro" pitchFamily="34" charset="0"/>
              </a:rPr>
            </a:br>
            <a:r>
              <a:rPr lang="en-US" sz="3800" b="1" kern="1200" dirty="0">
                <a:solidFill>
                  <a:srgbClr val="002060"/>
                </a:solidFill>
                <a:effectLst>
                  <a:outerShdw blurRad="38100" dist="38100" dir="2700000" algn="tl">
                    <a:srgbClr val="000000">
                      <a:alpha val="43137"/>
                    </a:srgbClr>
                  </a:outerShdw>
                </a:effectLst>
                <a:latin typeface="Myriad Pro" pitchFamily="34" charset="0"/>
              </a:rPr>
              <a:t>of All Ages</a:t>
            </a:r>
          </a:p>
        </p:txBody>
      </p:sp>
      <p:sp>
        <p:nvSpPr>
          <p:cNvPr id="3" name="Content Placeholder 2"/>
          <p:cNvSpPr>
            <a:spLocks noGrp="1"/>
          </p:cNvSpPr>
          <p:nvPr>
            <p:ph sz="half" idx="1"/>
          </p:nvPr>
        </p:nvSpPr>
        <p:spPr>
          <a:xfrm>
            <a:off x="152400" y="2217246"/>
            <a:ext cx="4953000" cy="2735754"/>
          </a:xfrm>
        </p:spPr>
        <p:txBody>
          <a:bodyPr/>
          <a:lstStyle/>
          <a:p>
            <a:pPr marL="0" indent="0" eaLnBrk="1" hangingPunct="1">
              <a:buClrTx/>
              <a:buNone/>
            </a:pPr>
            <a:r>
              <a:rPr lang="en-US" sz="3300" b="1" kern="1200" dirty="0">
                <a:solidFill>
                  <a:srgbClr val="002060"/>
                </a:solidFill>
                <a:latin typeface="Myriad Pro" pitchFamily="34" charset="0"/>
              </a:rPr>
              <a:t>Even if you’re the best:</a:t>
            </a:r>
          </a:p>
        </p:txBody>
      </p:sp>
      <p:sp>
        <p:nvSpPr>
          <p:cNvPr id="12" name="Content Placeholder 2"/>
          <p:cNvSpPr>
            <a:spLocks noGrp="1"/>
          </p:cNvSpPr>
          <p:nvPr>
            <p:ph sz="half" idx="2"/>
          </p:nvPr>
        </p:nvSpPr>
        <p:spPr>
          <a:xfrm>
            <a:off x="188812" y="4800600"/>
            <a:ext cx="8698097" cy="914400"/>
          </a:xfrm>
        </p:spPr>
        <p:txBody>
          <a:bodyPr/>
          <a:lstStyle/>
          <a:p>
            <a:pPr marL="0" indent="0" algn="ctr" eaLnBrk="1" hangingPunct="1">
              <a:buClrTx/>
              <a:buNone/>
            </a:pPr>
            <a:r>
              <a:rPr lang="en-US" sz="3300" b="1" kern="1200" dirty="0">
                <a:solidFill>
                  <a:srgbClr val="002060"/>
                </a:solidFill>
                <a:latin typeface="Myriad Pro" pitchFamily="34" charset="0"/>
              </a:rPr>
              <a:t>Can you do them all (at once)?</a:t>
            </a:r>
          </a:p>
        </p:txBody>
      </p:sp>
      <p:pic>
        <p:nvPicPr>
          <p:cNvPr id="6" name="Content Placeholder 7"/>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135202" y="2983437"/>
            <a:ext cx="2866535" cy="1540438"/>
          </a:xfrm>
          <a:prstGeom prst="rect">
            <a:avLst/>
          </a:prstGeom>
          <a:solidFill>
            <a:srgbClr val="002060"/>
          </a:solidFill>
          <a:ln w="38100">
            <a:solidFill>
              <a:srgbClr val="002060"/>
            </a:solidFill>
          </a:ln>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983437"/>
            <a:ext cx="2859228" cy="1540437"/>
          </a:xfrm>
          <a:prstGeom prst="rect">
            <a:avLst/>
          </a:prstGeom>
          <a:solidFill>
            <a:srgbClr val="002060"/>
          </a:solidFill>
          <a:ln w="38100">
            <a:solidFill>
              <a:srgbClr val="002060"/>
            </a:solidFill>
          </a:ln>
        </p:spPr>
      </p:pic>
      <p:pic>
        <p:nvPicPr>
          <p:cNvPr id="4098" name="Picture 2" descr="http://www.10086sunsetblvd.com/wp-content/uploads/2014/09/Forrest-Gum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49406" y="2983437"/>
            <a:ext cx="2859228" cy="1540438"/>
          </a:xfrm>
          <a:prstGeom prst="rect">
            <a:avLst/>
          </a:prstGeom>
          <a:solidFill>
            <a:srgbClr val="002060"/>
          </a:solidFill>
          <a:ln w="38100">
            <a:solidFill>
              <a:srgbClr val="002060"/>
            </a:solidFill>
          </a:ln>
          <a:extLst/>
        </p:spPr>
      </p:pic>
      <p:sp>
        <p:nvSpPr>
          <p:cNvPr id="8" name="TextBox 7"/>
          <p:cNvSpPr txBox="1"/>
          <p:nvPr/>
        </p:nvSpPr>
        <p:spPr>
          <a:xfrm>
            <a:off x="228600" y="4154542"/>
            <a:ext cx="2866535" cy="369332"/>
          </a:xfrm>
          <a:prstGeom prst="rect">
            <a:avLst/>
          </a:prstGeom>
          <a:solidFill>
            <a:srgbClr val="002060"/>
          </a:solidFill>
        </p:spPr>
        <p:txBody>
          <a:bodyPr wrap="square" rtlCol="0">
            <a:spAutoFit/>
          </a:bodyPr>
          <a:lstStyle/>
          <a:p>
            <a:pPr lvl="1" indent="-342900" algn="ctr">
              <a:buFont typeface="Arial" panose="020B0604020202020204" pitchFamily="34" charset="0"/>
              <a:buChar char="•"/>
            </a:pPr>
            <a:r>
              <a:rPr lang="en-US" dirty="0">
                <a:solidFill>
                  <a:schemeClr val="bg1"/>
                </a:solidFill>
                <a:latin typeface="Myriad Pro" pitchFamily="34" charset="0"/>
              </a:rPr>
              <a:t>Football player</a:t>
            </a:r>
            <a:r>
              <a:rPr lang="en-US" dirty="0">
                <a:solidFill>
                  <a:srgbClr val="002060"/>
                </a:solidFill>
                <a:latin typeface="Myriad Pro" pitchFamily="34" charset="0"/>
              </a:rPr>
              <a:t> player</a:t>
            </a:r>
          </a:p>
        </p:txBody>
      </p:sp>
      <p:sp>
        <p:nvSpPr>
          <p:cNvPr id="10" name="TextBox 9"/>
          <p:cNvSpPr txBox="1"/>
          <p:nvPr/>
        </p:nvSpPr>
        <p:spPr>
          <a:xfrm>
            <a:off x="6049406" y="4154542"/>
            <a:ext cx="2866535" cy="369332"/>
          </a:xfrm>
          <a:prstGeom prst="rect">
            <a:avLst/>
          </a:prstGeom>
          <a:solidFill>
            <a:srgbClr val="002060"/>
          </a:solidFill>
        </p:spPr>
        <p:txBody>
          <a:bodyPr wrap="square" rtlCol="0">
            <a:spAutoFit/>
          </a:bodyPr>
          <a:lstStyle/>
          <a:p>
            <a:pPr lvl="1" indent="-342900" algn="ctr">
              <a:buFont typeface="Arial" panose="020B0604020202020204" pitchFamily="34" charset="0"/>
              <a:buChar char="•"/>
            </a:pPr>
            <a:r>
              <a:rPr lang="en-US" dirty="0" err="1">
                <a:solidFill>
                  <a:schemeClr val="bg1"/>
                </a:solidFill>
                <a:latin typeface="Myriad Pro" pitchFamily="34" charset="0"/>
              </a:rPr>
              <a:t>Soldier</a:t>
            </a:r>
            <a:r>
              <a:rPr lang="en-US" dirty="0" err="1">
                <a:solidFill>
                  <a:srgbClr val="002060"/>
                </a:solidFill>
                <a:latin typeface="Myriad Pro" pitchFamily="34" charset="0"/>
              </a:rPr>
              <a:t>player</a:t>
            </a:r>
            <a:endParaRPr lang="en-US" dirty="0">
              <a:solidFill>
                <a:srgbClr val="002060"/>
              </a:solidFill>
              <a:latin typeface="Myriad Pro" pitchFamily="34" charset="0"/>
            </a:endParaRPr>
          </a:p>
        </p:txBody>
      </p:sp>
      <p:sp>
        <p:nvSpPr>
          <p:cNvPr id="11" name="TextBox 10"/>
          <p:cNvSpPr txBox="1"/>
          <p:nvPr/>
        </p:nvSpPr>
        <p:spPr>
          <a:xfrm>
            <a:off x="3073985" y="4166180"/>
            <a:ext cx="2927752" cy="369332"/>
          </a:xfrm>
          <a:prstGeom prst="rect">
            <a:avLst/>
          </a:prstGeom>
          <a:solidFill>
            <a:srgbClr val="002060"/>
          </a:solidFill>
        </p:spPr>
        <p:txBody>
          <a:bodyPr wrap="square" rtlCol="0">
            <a:spAutoFit/>
          </a:bodyPr>
          <a:lstStyle/>
          <a:p>
            <a:pPr lvl="1" indent="-342900" algn="ctr">
              <a:buFont typeface="Arial" panose="020B0604020202020204" pitchFamily="34" charset="0"/>
              <a:buChar char="•"/>
            </a:pPr>
            <a:r>
              <a:rPr lang="en-US" dirty="0">
                <a:solidFill>
                  <a:schemeClr val="bg1"/>
                </a:solidFill>
                <a:latin typeface="Myriad Pro" pitchFamily="34" charset="0"/>
              </a:rPr>
              <a:t>Shrimp boat </a:t>
            </a:r>
            <a:r>
              <a:rPr lang="en-US" dirty="0" err="1">
                <a:solidFill>
                  <a:schemeClr val="bg1"/>
                </a:solidFill>
                <a:latin typeface="Myriad Pro" pitchFamily="34" charset="0"/>
              </a:rPr>
              <a:t>captain</a:t>
            </a:r>
            <a:r>
              <a:rPr lang="en-US" dirty="0" err="1">
                <a:solidFill>
                  <a:srgbClr val="002060"/>
                </a:solidFill>
                <a:latin typeface="Myriad Pro" pitchFamily="34" charset="0"/>
              </a:rPr>
              <a:t>r</a:t>
            </a:r>
            <a:endParaRPr lang="en-US" dirty="0">
              <a:solidFill>
                <a:srgbClr val="002060"/>
              </a:solidFill>
              <a:latin typeface="Myriad Pro" pitchFamily="34" charset="0"/>
            </a:endParaRPr>
          </a:p>
        </p:txBody>
      </p:sp>
    </p:spTree>
    <p:extLst>
      <p:ext uri="{BB962C8B-B14F-4D97-AF65-F5344CB8AC3E}">
        <p14:creationId xmlns:p14="http://schemas.microsoft.com/office/powerpoint/2010/main" val="2244763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bwMode="auto">
          <a:xfrm>
            <a:off x="276519" y="4166268"/>
            <a:ext cx="8610600" cy="2354908"/>
          </a:xfrm>
          <a:prstGeom prst="rect">
            <a:avLst/>
          </a:prstGeom>
          <a:solidFill>
            <a:srgbClr val="002060"/>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10" name="Rectangle 9"/>
          <p:cNvSpPr/>
          <p:nvPr/>
        </p:nvSpPr>
        <p:spPr bwMode="auto">
          <a:xfrm>
            <a:off x="276519" y="1600201"/>
            <a:ext cx="8610600" cy="2438399"/>
          </a:xfrm>
          <a:prstGeom prst="rect">
            <a:avLst/>
          </a:prstGeom>
          <a:solidFill>
            <a:srgbClr val="002060"/>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11266" name="Title 1"/>
          <p:cNvSpPr>
            <a:spLocks noGrp="1"/>
          </p:cNvSpPr>
          <p:nvPr>
            <p:ph type="title"/>
          </p:nvPr>
        </p:nvSpPr>
        <p:spPr/>
        <p:txBody>
          <a:bodyPr>
            <a:normAutofit/>
          </a:bodyPr>
          <a:lstStyle/>
          <a:p>
            <a:pPr algn="ctr" fontAlgn="base">
              <a:spcAft>
                <a:spcPct val="0"/>
              </a:spcAft>
            </a:pPr>
            <a:r>
              <a:rPr lang="en-US" altLang="fr-FR" sz="3800" dirty="0">
                <a:solidFill>
                  <a:srgbClr val="002060"/>
                </a:solidFill>
                <a:effectLst>
                  <a:outerShdw blurRad="38100" dist="38100" dir="2700000" algn="tl">
                    <a:srgbClr val="000000">
                      <a:alpha val="43137"/>
                    </a:srgbClr>
                  </a:outerShdw>
                </a:effectLst>
                <a:latin typeface="Myriad Pro" pitchFamily="34" charset="0"/>
                <a:ea typeface="+mj-ea"/>
                <a:cs typeface="+mj-cs"/>
              </a:rPr>
              <a:t>Sidney Crosby Example</a:t>
            </a:r>
          </a:p>
        </p:txBody>
      </p:sp>
      <p:sp>
        <p:nvSpPr>
          <p:cNvPr id="11267" name="Content Placeholder 2"/>
          <p:cNvSpPr>
            <a:spLocks noGrp="1"/>
          </p:cNvSpPr>
          <p:nvPr>
            <p:ph sz="half" idx="1"/>
          </p:nvPr>
        </p:nvSpPr>
        <p:spPr>
          <a:xfrm>
            <a:off x="532615" y="1722464"/>
            <a:ext cx="6248400" cy="2100356"/>
          </a:xfrm>
        </p:spPr>
        <p:txBody>
          <a:bodyPr>
            <a:noAutofit/>
          </a:bodyPr>
          <a:lstStyle/>
          <a:p>
            <a:pPr marL="0" indent="0" fontAlgn="base">
              <a:spcBef>
                <a:spcPct val="20000"/>
              </a:spcBef>
              <a:spcAft>
                <a:spcPct val="0"/>
              </a:spcAft>
              <a:buClrTx/>
              <a:buSzPct val="70000"/>
              <a:buNone/>
            </a:pPr>
            <a:r>
              <a:rPr lang="en-US" altLang="fr-FR" sz="2600" dirty="0">
                <a:solidFill>
                  <a:schemeClr val="bg1"/>
                </a:solidFill>
                <a:latin typeface="Myriad Pro" pitchFamily="34" charset="0"/>
                <a:cs typeface="+mn-cs"/>
              </a:rPr>
              <a:t>Sidney Crosby is a great hockey player and a great lawn mower.</a:t>
            </a:r>
          </a:p>
          <a:p>
            <a:pPr marL="0" indent="0" fontAlgn="base">
              <a:spcBef>
                <a:spcPct val="20000"/>
              </a:spcBef>
              <a:spcAft>
                <a:spcPct val="0"/>
              </a:spcAft>
              <a:buClrTx/>
              <a:buSzPct val="70000"/>
              <a:buNone/>
            </a:pPr>
            <a:endParaRPr lang="en-US" altLang="fr-FR" sz="1000" dirty="0">
              <a:solidFill>
                <a:schemeClr val="bg1"/>
              </a:solidFill>
              <a:latin typeface="Myriad Pro" pitchFamily="34" charset="0"/>
              <a:cs typeface="+mn-cs"/>
            </a:endParaRPr>
          </a:p>
          <a:p>
            <a:pPr marL="0" indent="0" fontAlgn="base">
              <a:spcBef>
                <a:spcPct val="20000"/>
              </a:spcBef>
              <a:spcAft>
                <a:spcPct val="0"/>
              </a:spcAft>
              <a:buClrTx/>
              <a:buSzPct val="70000"/>
              <a:buNone/>
            </a:pPr>
            <a:endParaRPr lang="en-US" altLang="fr-FR" sz="1000" dirty="0">
              <a:solidFill>
                <a:schemeClr val="bg1"/>
              </a:solidFill>
              <a:latin typeface="Myriad Pro" pitchFamily="34" charset="0"/>
              <a:cs typeface="+mn-cs"/>
            </a:endParaRPr>
          </a:p>
          <a:p>
            <a:pPr marL="0" indent="0" fontAlgn="base">
              <a:spcBef>
                <a:spcPct val="20000"/>
              </a:spcBef>
              <a:spcAft>
                <a:spcPct val="0"/>
              </a:spcAft>
              <a:buClrTx/>
              <a:buSzPct val="70000"/>
              <a:buNone/>
            </a:pPr>
            <a:r>
              <a:rPr lang="en-US" altLang="fr-FR" sz="2600" dirty="0">
                <a:solidFill>
                  <a:schemeClr val="bg1"/>
                </a:solidFill>
                <a:latin typeface="Myriad Pro" pitchFamily="34" charset="0"/>
                <a:cs typeface="+mn-cs"/>
              </a:rPr>
              <a:t>Crosby can mow his lawn in 2 hours </a:t>
            </a:r>
          </a:p>
          <a:p>
            <a:pPr fontAlgn="base">
              <a:spcBef>
                <a:spcPct val="20000"/>
              </a:spcBef>
              <a:spcAft>
                <a:spcPct val="0"/>
              </a:spcAft>
              <a:buClrTx/>
              <a:buSzPct val="70000"/>
              <a:buFont typeface="Arial" panose="020B0604020202020204" pitchFamily="34" charset="0"/>
              <a:buChar char="•"/>
            </a:pPr>
            <a:r>
              <a:rPr lang="en-US" altLang="fr-FR" sz="2600" dirty="0">
                <a:solidFill>
                  <a:schemeClr val="bg1"/>
                </a:solidFill>
                <a:latin typeface="Myriad Pro" pitchFamily="34" charset="0"/>
                <a:cs typeface="+mn-cs"/>
              </a:rPr>
              <a:t>What is his opportunity cost?</a:t>
            </a:r>
            <a:r>
              <a:rPr lang="en-US" altLang="fr-FR" sz="2600" dirty="0">
                <a:solidFill>
                  <a:srgbClr val="002060"/>
                </a:solidFill>
                <a:latin typeface="Myriad Pro" pitchFamily="34" charset="0"/>
                <a:cs typeface="+mn-cs"/>
              </a:rPr>
              <a:t>?</a:t>
            </a:r>
          </a:p>
        </p:txBody>
      </p:sp>
      <p:sp>
        <p:nvSpPr>
          <p:cNvPr id="8" name="Content Placeholder 2"/>
          <p:cNvSpPr>
            <a:spLocks noGrp="1"/>
          </p:cNvSpPr>
          <p:nvPr>
            <p:ph sz="half" idx="2"/>
          </p:nvPr>
        </p:nvSpPr>
        <p:spPr>
          <a:xfrm>
            <a:off x="401424" y="4343400"/>
            <a:ext cx="6331672" cy="3583781"/>
          </a:xfrm>
        </p:spPr>
        <p:txBody>
          <a:bodyPr>
            <a:noAutofit/>
          </a:bodyPr>
          <a:lstStyle/>
          <a:p>
            <a:pPr marL="0" indent="0" fontAlgn="base">
              <a:spcBef>
                <a:spcPct val="20000"/>
              </a:spcBef>
              <a:spcAft>
                <a:spcPct val="0"/>
              </a:spcAft>
              <a:buClrTx/>
              <a:buSzPct val="70000"/>
              <a:buNone/>
            </a:pPr>
            <a:r>
              <a:rPr lang="en-US" altLang="fr-FR" sz="2600" dirty="0">
                <a:solidFill>
                  <a:schemeClr val="bg1"/>
                </a:solidFill>
                <a:latin typeface="Myriad Pro" pitchFamily="34" charset="0"/>
                <a:cs typeface="+mn-cs"/>
              </a:rPr>
              <a:t>Little </a:t>
            </a:r>
            <a:r>
              <a:rPr lang="en-US" altLang="fr-FR" sz="2600" dirty="0" err="1">
                <a:solidFill>
                  <a:schemeClr val="bg1"/>
                </a:solidFill>
                <a:latin typeface="Myriad Pro" pitchFamily="34" charset="0"/>
                <a:cs typeface="+mn-cs"/>
              </a:rPr>
              <a:t>Neighbour</a:t>
            </a:r>
            <a:r>
              <a:rPr lang="en-US" altLang="fr-FR" sz="2600" dirty="0">
                <a:solidFill>
                  <a:schemeClr val="bg1"/>
                </a:solidFill>
                <a:latin typeface="Myriad Pro" pitchFamily="34" charset="0"/>
                <a:cs typeface="+mn-cs"/>
              </a:rPr>
              <a:t> </a:t>
            </a:r>
            <a:r>
              <a:rPr lang="en-US" altLang="fr-FR" sz="2600" dirty="0" err="1">
                <a:solidFill>
                  <a:schemeClr val="bg1"/>
                </a:solidFill>
                <a:latin typeface="Myriad Pro" pitchFamily="34" charset="0"/>
                <a:cs typeface="+mn-cs"/>
              </a:rPr>
              <a:t>Tawnalini</a:t>
            </a:r>
            <a:r>
              <a:rPr lang="en-US" altLang="fr-FR" sz="2600" dirty="0">
                <a:solidFill>
                  <a:schemeClr val="bg1"/>
                </a:solidFill>
                <a:latin typeface="Myriad Pro" pitchFamily="34" charset="0"/>
                <a:cs typeface="+mn-cs"/>
              </a:rPr>
              <a:t> can mow Crosby’s lawn in 4 hours </a:t>
            </a:r>
          </a:p>
          <a:p>
            <a:pPr fontAlgn="base">
              <a:spcBef>
                <a:spcPct val="20000"/>
              </a:spcBef>
              <a:spcAft>
                <a:spcPct val="0"/>
              </a:spcAft>
              <a:buClrTx/>
              <a:buSzPct val="70000"/>
              <a:buFont typeface="Arial" panose="020B0604020202020204" pitchFamily="34" charset="0"/>
              <a:buChar char="•"/>
            </a:pPr>
            <a:r>
              <a:rPr lang="en-US" altLang="fr-FR" sz="2600" dirty="0">
                <a:solidFill>
                  <a:schemeClr val="bg1"/>
                </a:solidFill>
                <a:latin typeface="Myriad Pro" pitchFamily="34" charset="0"/>
                <a:cs typeface="+mn-cs"/>
              </a:rPr>
              <a:t> What is her opportunity cost?</a:t>
            </a:r>
            <a:endParaRPr lang="en-US" altLang="fr-FR" sz="2600" dirty="0">
              <a:solidFill>
                <a:srgbClr val="002060"/>
              </a:solidFill>
              <a:latin typeface="Myriad Pro" pitchFamily="34" charset="0"/>
              <a:cs typeface="+mn-cs"/>
            </a:endParaRPr>
          </a:p>
        </p:txBody>
      </p:sp>
      <p:pic>
        <p:nvPicPr>
          <p:cNvPr id="11270" name="Picture 4" descr="http://www.popularmechanics.com/cm/popularmechanics/images/Oj/tb_30370_lead-m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016" y="4295481"/>
            <a:ext cx="1572704" cy="2096483"/>
          </a:xfrm>
          <a:prstGeom prst="rect">
            <a:avLst/>
          </a:prstGeom>
          <a:solidFill>
            <a:srgbClr val="002060"/>
          </a:solidFill>
          <a:ln w="38100">
            <a:solidFill>
              <a:srgbClr val="002060"/>
            </a:solidFill>
          </a:ln>
          <a:extLst/>
        </p:spPr>
      </p:pic>
      <p:pic>
        <p:nvPicPr>
          <p:cNvPr id="5122" name="Picture 2" descr="http://assets.nydailynews.com/polopoly_fs/1.2043465.1418420406!/img/httpImage/image.jpg_gen/derivatives/article_400/crosbyweb13s-we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1015" y="1757564"/>
            <a:ext cx="1593647" cy="2128636"/>
          </a:xfrm>
          <a:prstGeom prst="rect">
            <a:avLst/>
          </a:prstGeom>
          <a:solidFill>
            <a:srgbClr val="002060"/>
          </a:solidFill>
          <a:ln w="38100">
            <a:solidFill>
              <a:srgbClr val="002060"/>
            </a:solidFill>
          </a:ln>
          <a:extLst/>
        </p:spPr>
      </p:pic>
    </p:spTree>
    <p:extLst>
      <p:ext uri="{BB962C8B-B14F-4D97-AF65-F5344CB8AC3E}">
        <p14:creationId xmlns:p14="http://schemas.microsoft.com/office/powerpoint/2010/main" val="2863250683"/>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2022</TotalTime>
  <Words>1104</Words>
  <Application>Microsoft Office PowerPoint</Application>
  <PresentationFormat>On-screen Show (4:3)</PresentationFormat>
  <Paragraphs>153</Paragraphs>
  <Slides>24</Slides>
  <Notes>15</Notes>
  <HiddenSlides>2</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Arial</vt:lpstr>
      <vt:lpstr>Arial Unicode MS</vt:lpstr>
      <vt:lpstr>Calibri</vt:lpstr>
      <vt:lpstr>Garamond</vt:lpstr>
      <vt:lpstr>Myriad Pro</vt:lpstr>
      <vt:lpstr>Times New Roman</vt:lpstr>
      <vt:lpstr>Trebuchet MS</vt:lpstr>
      <vt:lpstr>Verdana</vt:lpstr>
      <vt:lpstr>Wingdings</vt:lpstr>
      <vt:lpstr>Wingdings 3</vt:lpstr>
      <vt:lpstr>Facet</vt:lpstr>
      <vt:lpstr>Is Free Trade Out of Date?</vt:lpstr>
      <vt:lpstr>Agenda</vt:lpstr>
      <vt:lpstr>          Why Trade?</vt:lpstr>
      <vt:lpstr>2015 Canadian Exports</vt:lpstr>
      <vt:lpstr>2015 Canadian Imports</vt:lpstr>
      <vt:lpstr>Adam Smith on Trade</vt:lpstr>
      <vt:lpstr>The Theory of Absolute and Comparative Advantage</vt:lpstr>
      <vt:lpstr>A Lesson for Fresh Minds of All Ages</vt:lpstr>
      <vt:lpstr>Sidney Crosby Example</vt:lpstr>
      <vt:lpstr>Sidney Crosby Example</vt:lpstr>
      <vt:lpstr>Regional Trade Arrangements</vt:lpstr>
      <vt:lpstr>Current Issue:   Weaker C$/Stronger US$</vt:lpstr>
      <vt:lpstr>Moving up and out of the shadow of the U.S.!</vt:lpstr>
      <vt:lpstr>“Arguments for free trade are overwhelming…”</vt:lpstr>
      <vt:lpstr>On Trade Deficits and Surpluses</vt:lpstr>
      <vt:lpstr>Exciting times!</vt:lpstr>
      <vt:lpstr>Noisy neighbors to the South are voicing some shared concerns! The Economist reports:</vt:lpstr>
      <vt:lpstr>Really, what is there not to love?</vt:lpstr>
      <vt:lpstr>Dig deep into your economics hat. What can you pull out?</vt:lpstr>
      <vt:lpstr>Current Issue 1: TP Trade Struggles in the USA</vt:lpstr>
      <vt:lpstr>Current Issue 2:  NAFTA US exports top “customers”…</vt:lpstr>
      <vt:lpstr>US imports from</vt:lpstr>
      <vt:lpstr>     Current Issue 3:  Brexit</vt:lpstr>
      <vt:lpstr>Questions?</vt:lpstr>
    </vt:vector>
  </TitlesOfParts>
  <Company>Carthage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dc:title>
  <dc:creator>Ron</dc:creator>
  <cp:lastModifiedBy>Tawni Hunt Ferrarini</cp:lastModifiedBy>
  <cp:revision>248</cp:revision>
  <cp:lastPrinted>2016-04-18T15:19:02Z</cp:lastPrinted>
  <dcterms:created xsi:type="dcterms:W3CDTF">2010-12-25T14:19:53Z</dcterms:created>
  <dcterms:modified xsi:type="dcterms:W3CDTF">2017-07-26T13:29:17Z</dcterms:modified>
</cp:coreProperties>
</file>