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73" r:id="rId4"/>
    <p:sldId id="272" r:id="rId5"/>
    <p:sldId id="274" r:id="rId6"/>
    <p:sldId id="275" r:id="rId7"/>
    <p:sldId id="276" r:id="rId8"/>
    <p:sldId id="269" r:id="rId9"/>
    <p:sldId id="257" r:id="rId10"/>
    <p:sldId id="271" r:id="rId11"/>
    <p:sldId id="262" r:id="rId12"/>
    <p:sldId id="263" r:id="rId13"/>
    <p:sldId id="264" r:id="rId14"/>
    <p:sldId id="265" r:id="rId15"/>
    <p:sldId id="267" r:id="rId16"/>
    <p:sldId id="268" r:id="rId17"/>
    <p:sldId id="25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9" d="100"/>
          <a:sy n="79" d="100"/>
        </p:scale>
        <p:origin x="54" y="4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2134D6-7B3B-46FE-9D2D-10ADF1FD4939}" type="doc">
      <dgm:prSet loTypeId="urn:microsoft.com/office/officeart/2005/8/layout/matrix3" loCatId="matrix" qsTypeId="urn:microsoft.com/office/officeart/2005/8/quickstyle/simple5" qsCatId="simple" csTypeId="urn:microsoft.com/office/officeart/2005/8/colors/colorful5" csCatId="colorful" phldr="1"/>
      <dgm:spPr/>
      <dgm:t>
        <a:bodyPr/>
        <a:lstStyle/>
        <a:p>
          <a:endParaRPr lang="en-US"/>
        </a:p>
      </dgm:t>
    </dgm:pt>
    <dgm:pt modelId="{87CDB2ED-DB3B-4D04-814E-3DAA37E8F9D5}">
      <dgm:prSet/>
      <dgm:spPr/>
      <dgm:t>
        <a:bodyPr/>
        <a:lstStyle/>
        <a:p>
          <a:r>
            <a:rPr lang="en-US" dirty="0"/>
            <a:t>(1) Interaction</a:t>
          </a:r>
        </a:p>
      </dgm:t>
    </dgm:pt>
    <dgm:pt modelId="{F18EDC69-3B90-452D-BB02-3A145B52DA85}" type="parTrans" cxnId="{1C6E3CAB-6957-4907-BD67-77D15A71D1F8}">
      <dgm:prSet/>
      <dgm:spPr/>
      <dgm:t>
        <a:bodyPr/>
        <a:lstStyle/>
        <a:p>
          <a:endParaRPr lang="en-US"/>
        </a:p>
      </dgm:t>
    </dgm:pt>
    <dgm:pt modelId="{88591102-0708-454B-85D5-BF92EE1B422C}" type="sibTrans" cxnId="{1C6E3CAB-6957-4907-BD67-77D15A71D1F8}">
      <dgm:prSet/>
      <dgm:spPr/>
      <dgm:t>
        <a:bodyPr/>
        <a:lstStyle/>
        <a:p>
          <a:endParaRPr lang="en-US"/>
        </a:p>
      </dgm:t>
    </dgm:pt>
    <dgm:pt modelId="{7E6077B8-F3D0-4461-9D9C-C696CDEF188F}">
      <dgm:prSet/>
      <dgm:spPr/>
      <dgm:t>
        <a:bodyPr/>
        <a:lstStyle/>
        <a:p>
          <a:r>
            <a:rPr lang="en-US" dirty="0"/>
            <a:t>(2) Clarification</a:t>
          </a:r>
        </a:p>
      </dgm:t>
    </dgm:pt>
    <dgm:pt modelId="{0777AE96-CC76-43DB-BAB1-96CC97544BE5}" type="parTrans" cxnId="{2538EE33-C7EE-4C86-819A-06E2E52FB727}">
      <dgm:prSet/>
      <dgm:spPr/>
      <dgm:t>
        <a:bodyPr/>
        <a:lstStyle/>
        <a:p>
          <a:endParaRPr lang="en-US"/>
        </a:p>
      </dgm:t>
    </dgm:pt>
    <dgm:pt modelId="{E96FB2D9-F222-45F5-A20E-744ABE510AC1}" type="sibTrans" cxnId="{2538EE33-C7EE-4C86-819A-06E2E52FB727}">
      <dgm:prSet/>
      <dgm:spPr/>
      <dgm:t>
        <a:bodyPr/>
        <a:lstStyle/>
        <a:p>
          <a:endParaRPr lang="en-US"/>
        </a:p>
      </dgm:t>
    </dgm:pt>
    <dgm:pt modelId="{8B439822-47DE-45C9-B881-A853575C809B}">
      <dgm:prSet/>
      <dgm:spPr/>
      <dgm:t>
        <a:bodyPr/>
        <a:lstStyle/>
        <a:p>
          <a:r>
            <a:rPr lang="en-US" dirty="0"/>
            <a:t>(3)</a:t>
          </a:r>
          <a:br>
            <a:rPr lang="en-US" dirty="0"/>
          </a:br>
          <a:r>
            <a:rPr lang="en-US" dirty="0"/>
            <a:t>Questioning</a:t>
          </a:r>
        </a:p>
      </dgm:t>
    </dgm:pt>
    <dgm:pt modelId="{8B0495CF-2A45-4DE5-9FB1-027EC3B9D2E2}" type="parTrans" cxnId="{91F6634E-17B5-416F-BD17-D97A6DEA5CA2}">
      <dgm:prSet/>
      <dgm:spPr/>
      <dgm:t>
        <a:bodyPr/>
        <a:lstStyle/>
        <a:p>
          <a:endParaRPr lang="en-US"/>
        </a:p>
      </dgm:t>
    </dgm:pt>
    <dgm:pt modelId="{1AB28AB5-68A1-4486-8E82-763435AD1354}" type="sibTrans" cxnId="{91F6634E-17B5-416F-BD17-D97A6DEA5CA2}">
      <dgm:prSet/>
      <dgm:spPr/>
      <dgm:t>
        <a:bodyPr/>
        <a:lstStyle/>
        <a:p>
          <a:endParaRPr lang="en-US"/>
        </a:p>
      </dgm:t>
    </dgm:pt>
    <dgm:pt modelId="{9F5258C8-9009-4967-AA0F-696E37C91C04}">
      <dgm:prSet/>
      <dgm:spPr/>
      <dgm:t>
        <a:bodyPr/>
        <a:lstStyle/>
        <a:p>
          <a:r>
            <a:rPr lang="en-US" dirty="0"/>
            <a:t>(4)</a:t>
          </a:r>
          <a:br>
            <a:rPr lang="en-US" dirty="0"/>
          </a:br>
          <a:r>
            <a:rPr lang="en-US" dirty="0"/>
            <a:t>Design</a:t>
          </a:r>
        </a:p>
      </dgm:t>
    </dgm:pt>
    <dgm:pt modelId="{DB171B07-BCAD-4409-8B40-12E34C392BD1}" type="parTrans" cxnId="{9A9E6C32-4296-4F5B-BD3B-D3578A834528}">
      <dgm:prSet/>
      <dgm:spPr/>
      <dgm:t>
        <a:bodyPr/>
        <a:lstStyle/>
        <a:p>
          <a:endParaRPr lang="en-US"/>
        </a:p>
      </dgm:t>
    </dgm:pt>
    <dgm:pt modelId="{E78EE3E4-2E3B-44F5-9D26-E034536CB7C1}" type="sibTrans" cxnId="{9A9E6C32-4296-4F5B-BD3B-D3578A834528}">
      <dgm:prSet/>
      <dgm:spPr/>
      <dgm:t>
        <a:bodyPr/>
        <a:lstStyle/>
        <a:p>
          <a:endParaRPr lang="en-US"/>
        </a:p>
      </dgm:t>
    </dgm:pt>
    <dgm:pt modelId="{76789F2A-1F7E-48FC-8DD9-E03A1AC6CCDC}" type="pres">
      <dgm:prSet presAssocID="{E42134D6-7B3B-46FE-9D2D-10ADF1FD4939}" presName="matrix" presStyleCnt="0">
        <dgm:presLayoutVars>
          <dgm:chMax val="1"/>
          <dgm:dir/>
          <dgm:resizeHandles val="exact"/>
        </dgm:presLayoutVars>
      </dgm:prSet>
      <dgm:spPr/>
    </dgm:pt>
    <dgm:pt modelId="{D799542C-0DBC-498F-B31E-9DBF9DC187DB}" type="pres">
      <dgm:prSet presAssocID="{E42134D6-7B3B-46FE-9D2D-10ADF1FD4939}" presName="diamond" presStyleLbl="bgShp" presStyleIdx="0" presStyleCnt="1"/>
      <dgm:spPr/>
    </dgm:pt>
    <dgm:pt modelId="{8CB2128B-0A31-4B59-B3A9-4655308F3C93}" type="pres">
      <dgm:prSet presAssocID="{E42134D6-7B3B-46FE-9D2D-10ADF1FD4939}" presName="quad1" presStyleLbl="node1" presStyleIdx="0" presStyleCnt="4">
        <dgm:presLayoutVars>
          <dgm:chMax val="0"/>
          <dgm:chPref val="0"/>
          <dgm:bulletEnabled val="1"/>
        </dgm:presLayoutVars>
      </dgm:prSet>
      <dgm:spPr/>
    </dgm:pt>
    <dgm:pt modelId="{8841A6A9-8E62-49E0-BB65-59F565AD9A83}" type="pres">
      <dgm:prSet presAssocID="{E42134D6-7B3B-46FE-9D2D-10ADF1FD4939}" presName="quad2" presStyleLbl="node1" presStyleIdx="1" presStyleCnt="4">
        <dgm:presLayoutVars>
          <dgm:chMax val="0"/>
          <dgm:chPref val="0"/>
          <dgm:bulletEnabled val="1"/>
        </dgm:presLayoutVars>
      </dgm:prSet>
      <dgm:spPr/>
    </dgm:pt>
    <dgm:pt modelId="{0623F835-2D0B-45EB-97A6-0ED17A47F9BD}" type="pres">
      <dgm:prSet presAssocID="{E42134D6-7B3B-46FE-9D2D-10ADF1FD4939}" presName="quad3" presStyleLbl="node1" presStyleIdx="2" presStyleCnt="4">
        <dgm:presLayoutVars>
          <dgm:chMax val="0"/>
          <dgm:chPref val="0"/>
          <dgm:bulletEnabled val="1"/>
        </dgm:presLayoutVars>
      </dgm:prSet>
      <dgm:spPr/>
    </dgm:pt>
    <dgm:pt modelId="{90534EE1-ECA3-43D0-BBB0-A8CE89BFEDF1}" type="pres">
      <dgm:prSet presAssocID="{E42134D6-7B3B-46FE-9D2D-10ADF1FD4939}" presName="quad4" presStyleLbl="node1" presStyleIdx="3" presStyleCnt="4">
        <dgm:presLayoutVars>
          <dgm:chMax val="0"/>
          <dgm:chPref val="0"/>
          <dgm:bulletEnabled val="1"/>
        </dgm:presLayoutVars>
      </dgm:prSet>
      <dgm:spPr/>
    </dgm:pt>
  </dgm:ptLst>
  <dgm:cxnLst>
    <dgm:cxn modelId="{9A9E6C32-4296-4F5B-BD3B-D3578A834528}" srcId="{E42134D6-7B3B-46FE-9D2D-10ADF1FD4939}" destId="{9F5258C8-9009-4967-AA0F-696E37C91C04}" srcOrd="3" destOrd="0" parTransId="{DB171B07-BCAD-4409-8B40-12E34C392BD1}" sibTransId="{E78EE3E4-2E3B-44F5-9D26-E034536CB7C1}"/>
    <dgm:cxn modelId="{2538EE33-C7EE-4C86-819A-06E2E52FB727}" srcId="{E42134D6-7B3B-46FE-9D2D-10ADF1FD4939}" destId="{7E6077B8-F3D0-4461-9D9C-C696CDEF188F}" srcOrd="1" destOrd="0" parTransId="{0777AE96-CC76-43DB-BAB1-96CC97544BE5}" sibTransId="{E96FB2D9-F222-45F5-A20E-744ABE510AC1}"/>
    <dgm:cxn modelId="{91F6634E-17B5-416F-BD17-D97A6DEA5CA2}" srcId="{E42134D6-7B3B-46FE-9D2D-10ADF1FD4939}" destId="{8B439822-47DE-45C9-B881-A853575C809B}" srcOrd="2" destOrd="0" parTransId="{8B0495CF-2A45-4DE5-9FB1-027EC3B9D2E2}" sibTransId="{1AB28AB5-68A1-4486-8E82-763435AD1354}"/>
    <dgm:cxn modelId="{CCA67771-D611-48AA-8E68-43B0C52DA342}" type="presOf" srcId="{7E6077B8-F3D0-4461-9D9C-C696CDEF188F}" destId="{8841A6A9-8E62-49E0-BB65-59F565AD9A83}" srcOrd="0" destOrd="0" presId="urn:microsoft.com/office/officeart/2005/8/layout/matrix3"/>
    <dgm:cxn modelId="{106B7E7A-03D0-4CFC-B651-B31209D42557}" type="presOf" srcId="{8B439822-47DE-45C9-B881-A853575C809B}" destId="{0623F835-2D0B-45EB-97A6-0ED17A47F9BD}" srcOrd="0" destOrd="0" presId="urn:microsoft.com/office/officeart/2005/8/layout/matrix3"/>
    <dgm:cxn modelId="{EF02897B-CF95-43F8-9447-2B25FC56B7A1}" type="presOf" srcId="{87CDB2ED-DB3B-4D04-814E-3DAA37E8F9D5}" destId="{8CB2128B-0A31-4B59-B3A9-4655308F3C93}" srcOrd="0" destOrd="0" presId="urn:microsoft.com/office/officeart/2005/8/layout/matrix3"/>
    <dgm:cxn modelId="{9D37ADA4-ADF1-4816-A9DF-A7D8CF4A20CA}" type="presOf" srcId="{E42134D6-7B3B-46FE-9D2D-10ADF1FD4939}" destId="{76789F2A-1F7E-48FC-8DD9-E03A1AC6CCDC}" srcOrd="0" destOrd="0" presId="urn:microsoft.com/office/officeart/2005/8/layout/matrix3"/>
    <dgm:cxn modelId="{1C6E3CAB-6957-4907-BD67-77D15A71D1F8}" srcId="{E42134D6-7B3B-46FE-9D2D-10ADF1FD4939}" destId="{87CDB2ED-DB3B-4D04-814E-3DAA37E8F9D5}" srcOrd="0" destOrd="0" parTransId="{F18EDC69-3B90-452D-BB02-3A145B52DA85}" sibTransId="{88591102-0708-454B-85D5-BF92EE1B422C}"/>
    <dgm:cxn modelId="{C1B7E8C1-9C03-4944-B1C5-E9EA65C87304}" type="presOf" srcId="{9F5258C8-9009-4967-AA0F-696E37C91C04}" destId="{90534EE1-ECA3-43D0-BBB0-A8CE89BFEDF1}" srcOrd="0" destOrd="0" presId="urn:microsoft.com/office/officeart/2005/8/layout/matrix3"/>
    <dgm:cxn modelId="{2F3BB874-CCF8-44FA-BB21-B42ADA14D02E}" type="presParOf" srcId="{76789F2A-1F7E-48FC-8DD9-E03A1AC6CCDC}" destId="{D799542C-0DBC-498F-B31E-9DBF9DC187DB}" srcOrd="0" destOrd="0" presId="urn:microsoft.com/office/officeart/2005/8/layout/matrix3"/>
    <dgm:cxn modelId="{043083D9-BC4B-4510-9C13-48730E64F3FB}" type="presParOf" srcId="{76789F2A-1F7E-48FC-8DD9-E03A1AC6CCDC}" destId="{8CB2128B-0A31-4B59-B3A9-4655308F3C93}" srcOrd="1" destOrd="0" presId="urn:microsoft.com/office/officeart/2005/8/layout/matrix3"/>
    <dgm:cxn modelId="{CD9348E8-FF70-41EC-BDD9-FBD36211E33C}" type="presParOf" srcId="{76789F2A-1F7E-48FC-8DD9-E03A1AC6CCDC}" destId="{8841A6A9-8E62-49E0-BB65-59F565AD9A83}" srcOrd="2" destOrd="0" presId="urn:microsoft.com/office/officeart/2005/8/layout/matrix3"/>
    <dgm:cxn modelId="{D679CC2F-F280-4781-881E-BDBF5C80460F}" type="presParOf" srcId="{76789F2A-1F7E-48FC-8DD9-E03A1AC6CCDC}" destId="{0623F835-2D0B-45EB-97A6-0ED17A47F9BD}" srcOrd="3" destOrd="0" presId="urn:microsoft.com/office/officeart/2005/8/layout/matrix3"/>
    <dgm:cxn modelId="{9F8B335E-A8D9-456F-BC1B-608077BCDB19}" type="presParOf" srcId="{76789F2A-1F7E-48FC-8DD9-E03A1AC6CCDC}" destId="{90534EE1-ECA3-43D0-BBB0-A8CE89BFEDF1}"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B7CEB0-5260-49CC-A213-DFFA46231CB4}" type="doc">
      <dgm:prSet loTypeId="urn:microsoft.com/office/officeart/2016/7/layout/LinearArrowProcessNumbered" loCatId="process" qsTypeId="urn:microsoft.com/office/officeart/2005/8/quickstyle/simple1" qsCatId="simple" csTypeId="urn:microsoft.com/office/officeart/2005/8/colors/colorful2" csCatId="colorful"/>
      <dgm:spPr/>
      <dgm:t>
        <a:bodyPr/>
        <a:lstStyle/>
        <a:p>
          <a:endParaRPr lang="en-US"/>
        </a:p>
      </dgm:t>
    </dgm:pt>
    <dgm:pt modelId="{06AD1792-5762-4547-8047-F5917D2FAF6B}">
      <dgm:prSet/>
      <dgm:spPr/>
      <dgm:t>
        <a:bodyPr/>
        <a:lstStyle/>
        <a:p>
          <a:r>
            <a:rPr lang="en-US"/>
            <a:t>During the early 1980s, strategic steps away from the chaebol.  Moved back from heavy investment in military production. </a:t>
          </a:r>
        </a:p>
      </dgm:t>
    </dgm:pt>
    <dgm:pt modelId="{70E64E58-3C49-4BB8-843E-8B17D9B12A22}" type="parTrans" cxnId="{FAD13A74-40DE-4F7F-9FA0-F047DB89F96A}">
      <dgm:prSet/>
      <dgm:spPr/>
      <dgm:t>
        <a:bodyPr/>
        <a:lstStyle/>
        <a:p>
          <a:endParaRPr lang="en-US"/>
        </a:p>
      </dgm:t>
    </dgm:pt>
    <dgm:pt modelId="{43746584-F2A2-4D6E-906A-2CB464AFD483}" type="sibTrans" cxnId="{FAD13A74-40DE-4F7F-9FA0-F047DB89F96A}">
      <dgm:prSet phldrT="1"/>
      <dgm:spPr/>
      <dgm:t>
        <a:bodyPr/>
        <a:lstStyle/>
        <a:p>
          <a:r>
            <a:rPr lang="en-US"/>
            <a:t>1</a:t>
          </a:r>
        </a:p>
      </dgm:t>
    </dgm:pt>
    <dgm:pt modelId="{5006D71C-85E5-4E6A-A807-929851ED552C}">
      <dgm:prSet/>
      <dgm:spPr/>
      <dgm:t>
        <a:bodyPr/>
        <a:lstStyle/>
        <a:p>
          <a:r>
            <a:rPr lang="en-US"/>
            <a:t>High technology industries takeoff.  Samsung and Hyundai become global brand names.</a:t>
          </a:r>
        </a:p>
      </dgm:t>
    </dgm:pt>
    <dgm:pt modelId="{FE6AA38C-D22D-400D-A713-4CA4ED902C9F}" type="parTrans" cxnId="{64226D27-00AA-4E53-AF62-D74E78CCAA98}">
      <dgm:prSet/>
      <dgm:spPr/>
      <dgm:t>
        <a:bodyPr/>
        <a:lstStyle/>
        <a:p>
          <a:endParaRPr lang="en-US"/>
        </a:p>
      </dgm:t>
    </dgm:pt>
    <dgm:pt modelId="{36D7BD0C-E5C6-4FAE-AA98-D713A55148AA}" type="sibTrans" cxnId="{64226D27-00AA-4E53-AF62-D74E78CCAA98}">
      <dgm:prSet phldrT="2"/>
      <dgm:spPr/>
      <dgm:t>
        <a:bodyPr/>
        <a:lstStyle/>
        <a:p>
          <a:r>
            <a:rPr lang="en-US"/>
            <a:t>2</a:t>
          </a:r>
        </a:p>
      </dgm:t>
    </dgm:pt>
    <dgm:pt modelId="{B1AD342A-D303-4A89-AA3D-AD8E6945E831}">
      <dgm:prSet/>
      <dgm:spPr/>
      <dgm:t>
        <a:bodyPr/>
        <a:lstStyle/>
        <a:p>
          <a:r>
            <a:rPr lang="en-US"/>
            <a:t>Real gross domestic product per capita increased by a remarkable 248 percent from $530 to $18,500</a:t>
          </a:r>
          <a:r>
            <a:rPr lang="en-US" b="1"/>
            <a:t> </a:t>
          </a:r>
          <a:r>
            <a:rPr lang="en-US"/>
            <a:t>in 2011 USD!</a:t>
          </a:r>
        </a:p>
      </dgm:t>
    </dgm:pt>
    <dgm:pt modelId="{3F355EBC-DFBF-4F72-A791-AE66290FCC31}" type="parTrans" cxnId="{3373B808-5DC9-4275-88FA-E33851692B41}">
      <dgm:prSet/>
      <dgm:spPr/>
      <dgm:t>
        <a:bodyPr/>
        <a:lstStyle/>
        <a:p>
          <a:endParaRPr lang="en-US"/>
        </a:p>
      </dgm:t>
    </dgm:pt>
    <dgm:pt modelId="{C061A923-CA0C-4F3F-ABFC-3E068690F6EE}" type="sibTrans" cxnId="{3373B808-5DC9-4275-88FA-E33851692B41}">
      <dgm:prSet phldrT="3"/>
      <dgm:spPr/>
      <dgm:t>
        <a:bodyPr/>
        <a:lstStyle/>
        <a:p>
          <a:r>
            <a:rPr lang="en-US"/>
            <a:t>3</a:t>
          </a:r>
        </a:p>
      </dgm:t>
    </dgm:pt>
    <dgm:pt modelId="{254C299F-46CB-46CB-AD2C-92C7F8754757}">
      <dgm:prSet/>
      <dgm:spPr/>
      <dgm:t>
        <a:bodyPr/>
        <a:lstStyle/>
        <a:p>
          <a:r>
            <a:rPr lang="en-US"/>
            <a:t>And then…</a:t>
          </a:r>
        </a:p>
      </dgm:t>
    </dgm:pt>
    <dgm:pt modelId="{F1B9EA9D-46D7-47E6-971F-AAFDAC622672}" type="parTrans" cxnId="{E3DCDAF2-86D9-441B-B35B-88849C062D3F}">
      <dgm:prSet/>
      <dgm:spPr/>
      <dgm:t>
        <a:bodyPr/>
        <a:lstStyle/>
        <a:p>
          <a:endParaRPr lang="en-US"/>
        </a:p>
      </dgm:t>
    </dgm:pt>
    <dgm:pt modelId="{977FA37A-B5AA-46D6-BB92-895131D9A5CA}" type="sibTrans" cxnId="{E3DCDAF2-86D9-441B-B35B-88849C062D3F}">
      <dgm:prSet phldrT="4"/>
      <dgm:spPr/>
      <dgm:t>
        <a:bodyPr/>
        <a:lstStyle/>
        <a:p>
          <a:r>
            <a:rPr lang="en-US"/>
            <a:t>4</a:t>
          </a:r>
        </a:p>
      </dgm:t>
    </dgm:pt>
    <dgm:pt modelId="{854EEAAF-9B01-4BB4-97E4-3CD00657FFA3}">
      <dgm:prSet/>
      <dgm:spPr/>
      <dgm:t>
        <a:bodyPr/>
        <a:lstStyle/>
        <a:p>
          <a:r>
            <a:rPr lang="en-US"/>
            <a:t>Asian financial crisis of 1997-98 </a:t>
          </a:r>
        </a:p>
      </dgm:t>
    </dgm:pt>
    <dgm:pt modelId="{0628E1EE-B7AA-433E-BEF2-3D670155AD88}" type="parTrans" cxnId="{91B82D4E-D9D9-4C88-BEFE-EC65B2E1B3B1}">
      <dgm:prSet/>
      <dgm:spPr/>
      <dgm:t>
        <a:bodyPr/>
        <a:lstStyle/>
        <a:p>
          <a:endParaRPr lang="en-US"/>
        </a:p>
      </dgm:t>
    </dgm:pt>
    <dgm:pt modelId="{62C223F6-FFDC-4F0B-BC5D-14DCCC4982D3}" type="sibTrans" cxnId="{91B82D4E-D9D9-4C88-BEFE-EC65B2E1B3B1}">
      <dgm:prSet/>
      <dgm:spPr/>
      <dgm:t>
        <a:bodyPr/>
        <a:lstStyle/>
        <a:p>
          <a:endParaRPr lang="en-US"/>
        </a:p>
      </dgm:t>
    </dgm:pt>
    <dgm:pt modelId="{85F66A1F-E5D8-43DD-9900-AADB7FD09C0D}">
      <dgm:prSet/>
      <dgm:spPr/>
      <dgm:t>
        <a:bodyPr/>
        <a:lstStyle/>
        <a:p>
          <a:r>
            <a:rPr lang="en-US"/>
            <a:t>International Monetary Fund (IMF) provides $57B bailout in exchange for more plans to decentralize.</a:t>
          </a:r>
        </a:p>
      </dgm:t>
    </dgm:pt>
    <dgm:pt modelId="{32E09A5F-AB1A-4E86-8081-75D0F2DBC47F}" type="parTrans" cxnId="{1E62BE5F-DC54-4F78-9DAE-A9B24BB5E633}">
      <dgm:prSet/>
      <dgm:spPr/>
      <dgm:t>
        <a:bodyPr/>
        <a:lstStyle/>
        <a:p>
          <a:endParaRPr lang="en-US"/>
        </a:p>
      </dgm:t>
    </dgm:pt>
    <dgm:pt modelId="{71648CAF-30F9-4C05-8CFB-600701153F62}" type="sibTrans" cxnId="{1E62BE5F-DC54-4F78-9DAE-A9B24BB5E633}">
      <dgm:prSet/>
      <dgm:spPr/>
      <dgm:t>
        <a:bodyPr/>
        <a:lstStyle/>
        <a:p>
          <a:endParaRPr lang="en-US"/>
        </a:p>
      </dgm:t>
    </dgm:pt>
    <dgm:pt modelId="{A86EFF67-6413-4BF7-8DDA-02518D1DCE5F}">
      <dgm:prSet/>
      <dgm:spPr/>
      <dgm:t>
        <a:bodyPr/>
        <a:lstStyle/>
        <a:p>
          <a:r>
            <a:rPr lang="en-US"/>
            <a:t>Result more growth and development with the “creative economy” stepping forward</a:t>
          </a:r>
        </a:p>
      </dgm:t>
    </dgm:pt>
    <dgm:pt modelId="{B9E1D286-705D-4EF8-AD6E-B1FC22DDAEB8}" type="parTrans" cxnId="{E7C89EAE-0BCF-4ABE-BD11-A7448BE4D59B}">
      <dgm:prSet/>
      <dgm:spPr/>
      <dgm:t>
        <a:bodyPr/>
        <a:lstStyle/>
        <a:p>
          <a:endParaRPr lang="en-US"/>
        </a:p>
      </dgm:t>
    </dgm:pt>
    <dgm:pt modelId="{7515DF56-5043-4C37-ADDD-4E2211702C8B}" type="sibTrans" cxnId="{E7C89EAE-0BCF-4ABE-BD11-A7448BE4D59B}">
      <dgm:prSet phldrT="5"/>
      <dgm:spPr/>
      <dgm:t>
        <a:bodyPr/>
        <a:lstStyle/>
        <a:p>
          <a:r>
            <a:rPr lang="en-US"/>
            <a:t>5</a:t>
          </a:r>
        </a:p>
      </dgm:t>
    </dgm:pt>
    <dgm:pt modelId="{00B087CE-B4CF-4EB4-8C29-3F3D729560FD}" type="pres">
      <dgm:prSet presAssocID="{91B7CEB0-5260-49CC-A213-DFFA46231CB4}" presName="linearFlow" presStyleCnt="0">
        <dgm:presLayoutVars>
          <dgm:dir/>
          <dgm:animLvl val="lvl"/>
          <dgm:resizeHandles val="exact"/>
        </dgm:presLayoutVars>
      </dgm:prSet>
      <dgm:spPr/>
    </dgm:pt>
    <dgm:pt modelId="{B106718D-3804-4719-A477-7FDB280EF4FA}" type="pres">
      <dgm:prSet presAssocID="{06AD1792-5762-4547-8047-F5917D2FAF6B}" presName="compositeNode" presStyleCnt="0"/>
      <dgm:spPr/>
    </dgm:pt>
    <dgm:pt modelId="{F53DE7CB-0033-45FE-A00D-63AA96D101F6}" type="pres">
      <dgm:prSet presAssocID="{06AD1792-5762-4547-8047-F5917D2FAF6B}" presName="parTx" presStyleLbl="node1" presStyleIdx="0" presStyleCnt="0">
        <dgm:presLayoutVars>
          <dgm:chMax val="0"/>
          <dgm:chPref val="0"/>
          <dgm:bulletEnabled val="1"/>
        </dgm:presLayoutVars>
      </dgm:prSet>
      <dgm:spPr/>
    </dgm:pt>
    <dgm:pt modelId="{0B7EA43D-FEB2-4134-859D-2D2DB3F5CFE0}" type="pres">
      <dgm:prSet presAssocID="{06AD1792-5762-4547-8047-F5917D2FAF6B}" presName="parSh" presStyleCnt="0"/>
      <dgm:spPr/>
    </dgm:pt>
    <dgm:pt modelId="{7659F96E-A077-44E0-AA97-DF11C33BCC57}" type="pres">
      <dgm:prSet presAssocID="{06AD1792-5762-4547-8047-F5917D2FAF6B}" presName="lineNode" presStyleLbl="alignAccFollowNode1" presStyleIdx="0" presStyleCnt="15"/>
      <dgm:spPr/>
    </dgm:pt>
    <dgm:pt modelId="{3C0CD641-6E20-43B9-9E3C-8331BF511053}" type="pres">
      <dgm:prSet presAssocID="{06AD1792-5762-4547-8047-F5917D2FAF6B}" presName="lineArrowNode" presStyleLbl="alignAccFollowNode1" presStyleIdx="1" presStyleCnt="15"/>
      <dgm:spPr/>
    </dgm:pt>
    <dgm:pt modelId="{826E8B8B-CD11-43D0-B3CA-093DD4E2E4ED}" type="pres">
      <dgm:prSet presAssocID="{43746584-F2A2-4D6E-906A-2CB464AFD483}" presName="sibTransNodeCircle" presStyleLbl="alignNode1" presStyleIdx="0" presStyleCnt="5">
        <dgm:presLayoutVars>
          <dgm:chMax val="0"/>
          <dgm:bulletEnabled/>
        </dgm:presLayoutVars>
      </dgm:prSet>
      <dgm:spPr/>
    </dgm:pt>
    <dgm:pt modelId="{4440A0D0-4504-4EA2-B35F-93EFA5F9F0CA}" type="pres">
      <dgm:prSet presAssocID="{43746584-F2A2-4D6E-906A-2CB464AFD483}" presName="spacerBetweenCircleAndCallout" presStyleCnt="0">
        <dgm:presLayoutVars/>
      </dgm:prSet>
      <dgm:spPr/>
    </dgm:pt>
    <dgm:pt modelId="{F1B94AB1-44D9-4E37-9BDB-69C8066B3ECF}" type="pres">
      <dgm:prSet presAssocID="{06AD1792-5762-4547-8047-F5917D2FAF6B}" presName="nodeText" presStyleLbl="alignAccFollowNode1" presStyleIdx="2" presStyleCnt="15">
        <dgm:presLayoutVars>
          <dgm:bulletEnabled val="1"/>
        </dgm:presLayoutVars>
      </dgm:prSet>
      <dgm:spPr/>
    </dgm:pt>
    <dgm:pt modelId="{A6E08663-2CEC-41E8-A0A3-926F4C3136E1}" type="pres">
      <dgm:prSet presAssocID="{43746584-F2A2-4D6E-906A-2CB464AFD483}" presName="sibTransComposite" presStyleCnt="0"/>
      <dgm:spPr/>
    </dgm:pt>
    <dgm:pt modelId="{7F8D5276-03DC-4590-AF5B-A85F6EF2C9BB}" type="pres">
      <dgm:prSet presAssocID="{5006D71C-85E5-4E6A-A807-929851ED552C}" presName="compositeNode" presStyleCnt="0"/>
      <dgm:spPr/>
    </dgm:pt>
    <dgm:pt modelId="{A162BC9C-AE34-41BE-9171-DA63DBFD623F}" type="pres">
      <dgm:prSet presAssocID="{5006D71C-85E5-4E6A-A807-929851ED552C}" presName="parTx" presStyleLbl="node1" presStyleIdx="0" presStyleCnt="0">
        <dgm:presLayoutVars>
          <dgm:chMax val="0"/>
          <dgm:chPref val="0"/>
          <dgm:bulletEnabled val="1"/>
        </dgm:presLayoutVars>
      </dgm:prSet>
      <dgm:spPr/>
    </dgm:pt>
    <dgm:pt modelId="{B436C2CD-B0AB-404C-9CA5-A849D092B182}" type="pres">
      <dgm:prSet presAssocID="{5006D71C-85E5-4E6A-A807-929851ED552C}" presName="parSh" presStyleCnt="0"/>
      <dgm:spPr/>
    </dgm:pt>
    <dgm:pt modelId="{00155262-D259-49D2-937C-BFE5417C3B6F}" type="pres">
      <dgm:prSet presAssocID="{5006D71C-85E5-4E6A-A807-929851ED552C}" presName="lineNode" presStyleLbl="alignAccFollowNode1" presStyleIdx="3" presStyleCnt="15"/>
      <dgm:spPr/>
    </dgm:pt>
    <dgm:pt modelId="{4FD881F1-D1E8-4BEA-A6E8-8670530880C4}" type="pres">
      <dgm:prSet presAssocID="{5006D71C-85E5-4E6A-A807-929851ED552C}" presName="lineArrowNode" presStyleLbl="alignAccFollowNode1" presStyleIdx="4" presStyleCnt="15"/>
      <dgm:spPr/>
    </dgm:pt>
    <dgm:pt modelId="{A9ED6A15-22AE-42A2-843D-F40085BC9073}" type="pres">
      <dgm:prSet presAssocID="{36D7BD0C-E5C6-4FAE-AA98-D713A55148AA}" presName="sibTransNodeCircle" presStyleLbl="alignNode1" presStyleIdx="1" presStyleCnt="5">
        <dgm:presLayoutVars>
          <dgm:chMax val="0"/>
          <dgm:bulletEnabled/>
        </dgm:presLayoutVars>
      </dgm:prSet>
      <dgm:spPr/>
    </dgm:pt>
    <dgm:pt modelId="{FB32061B-5AF6-43BA-80F6-A6A68465A3F1}" type="pres">
      <dgm:prSet presAssocID="{36D7BD0C-E5C6-4FAE-AA98-D713A55148AA}" presName="spacerBetweenCircleAndCallout" presStyleCnt="0">
        <dgm:presLayoutVars/>
      </dgm:prSet>
      <dgm:spPr/>
    </dgm:pt>
    <dgm:pt modelId="{745A1B8F-220F-4FB3-A2AF-60844ECF5A5E}" type="pres">
      <dgm:prSet presAssocID="{5006D71C-85E5-4E6A-A807-929851ED552C}" presName="nodeText" presStyleLbl="alignAccFollowNode1" presStyleIdx="5" presStyleCnt="15">
        <dgm:presLayoutVars>
          <dgm:bulletEnabled val="1"/>
        </dgm:presLayoutVars>
      </dgm:prSet>
      <dgm:spPr/>
    </dgm:pt>
    <dgm:pt modelId="{555CADE3-7236-4AB9-87E8-4C88ABB7E2CB}" type="pres">
      <dgm:prSet presAssocID="{36D7BD0C-E5C6-4FAE-AA98-D713A55148AA}" presName="sibTransComposite" presStyleCnt="0"/>
      <dgm:spPr/>
    </dgm:pt>
    <dgm:pt modelId="{A9DA3A3B-F31C-486B-A501-5465AB7C7464}" type="pres">
      <dgm:prSet presAssocID="{B1AD342A-D303-4A89-AA3D-AD8E6945E831}" presName="compositeNode" presStyleCnt="0"/>
      <dgm:spPr/>
    </dgm:pt>
    <dgm:pt modelId="{536A7BB6-CB13-4095-8089-11B491CB10A4}" type="pres">
      <dgm:prSet presAssocID="{B1AD342A-D303-4A89-AA3D-AD8E6945E831}" presName="parTx" presStyleLbl="node1" presStyleIdx="0" presStyleCnt="0">
        <dgm:presLayoutVars>
          <dgm:chMax val="0"/>
          <dgm:chPref val="0"/>
          <dgm:bulletEnabled val="1"/>
        </dgm:presLayoutVars>
      </dgm:prSet>
      <dgm:spPr/>
    </dgm:pt>
    <dgm:pt modelId="{F6135034-8FA0-41B3-A2B0-D97C2AC4CA02}" type="pres">
      <dgm:prSet presAssocID="{B1AD342A-D303-4A89-AA3D-AD8E6945E831}" presName="parSh" presStyleCnt="0"/>
      <dgm:spPr/>
    </dgm:pt>
    <dgm:pt modelId="{43D7B62E-5405-4B18-B880-6BDFADB79900}" type="pres">
      <dgm:prSet presAssocID="{B1AD342A-D303-4A89-AA3D-AD8E6945E831}" presName="lineNode" presStyleLbl="alignAccFollowNode1" presStyleIdx="6" presStyleCnt="15"/>
      <dgm:spPr/>
    </dgm:pt>
    <dgm:pt modelId="{3090750A-D5D4-4E37-8611-3D062B4AAF77}" type="pres">
      <dgm:prSet presAssocID="{B1AD342A-D303-4A89-AA3D-AD8E6945E831}" presName="lineArrowNode" presStyleLbl="alignAccFollowNode1" presStyleIdx="7" presStyleCnt="15"/>
      <dgm:spPr/>
    </dgm:pt>
    <dgm:pt modelId="{317F1C90-B512-42E0-8A1A-0D15FAACEB12}" type="pres">
      <dgm:prSet presAssocID="{C061A923-CA0C-4F3F-ABFC-3E068690F6EE}" presName="sibTransNodeCircle" presStyleLbl="alignNode1" presStyleIdx="2" presStyleCnt="5">
        <dgm:presLayoutVars>
          <dgm:chMax val="0"/>
          <dgm:bulletEnabled/>
        </dgm:presLayoutVars>
      </dgm:prSet>
      <dgm:spPr/>
    </dgm:pt>
    <dgm:pt modelId="{436E9C73-0272-4885-8410-054C56412F45}" type="pres">
      <dgm:prSet presAssocID="{C061A923-CA0C-4F3F-ABFC-3E068690F6EE}" presName="spacerBetweenCircleAndCallout" presStyleCnt="0">
        <dgm:presLayoutVars/>
      </dgm:prSet>
      <dgm:spPr/>
    </dgm:pt>
    <dgm:pt modelId="{96CAF8B5-3196-489A-B78D-0EA2D248D5B8}" type="pres">
      <dgm:prSet presAssocID="{B1AD342A-D303-4A89-AA3D-AD8E6945E831}" presName="nodeText" presStyleLbl="alignAccFollowNode1" presStyleIdx="8" presStyleCnt="15">
        <dgm:presLayoutVars>
          <dgm:bulletEnabled val="1"/>
        </dgm:presLayoutVars>
      </dgm:prSet>
      <dgm:spPr/>
    </dgm:pt>
    <dgm:pt modelId="{ACB9A8D7-2579-4452-978B-21A8835DAE1F}" type="pres">
      <dgm:prSet presAssocID="{C061A923-CA0C-4F3F-ABFC-3E068690F6EE}" presName="sibTransComposite" presStyleCnt="0"/>
      <dgm:spPr/>
    </dgm:pt>
    <dgm:pt modelId="{32C93C13-55E5-45CD-9F7E-1997128E6DDA}" type="pres">
      <dgm:prSet presAssocID="{254C299F-46CB-46CB-AD2C-92C7F8754757}" presName="compositeNode" presStyleCnt="0"/>
      <dgm:spPr/>
    </dgm:pt>
    <dgm:pt modelId="{847E56D2-6FF5-44BB-A1A2-45EC107ED28E}" type="pres">
      <dgm:prSet presAssocID="{254C299F-46CB-46CB-AD2C-92C7F8754757}" presName="parTx" presStyleLbl="node1" presStyleIdx="0" presStyleCnt="0">
        <dgm:presLayoutVars>
          <dgm:chMax val="0"/>
          <dgm:chPref val="0"/>
          <dgm:bulletEnabled val="1"/>
        </dgm:presLayoutVars>
      </dgm:prSet>
      <dgm:spPr/>
    </dgm:pt>
    <dgm:pt modelId="{C2D426F9-7513-49FC-91C1-D6F09027FA03}" type="pres">
      <dgm:prSet presAssocID="{254C299F-46CB-46CB-AD2C-92C7F8754757}" presName="parSh" presStyleCnt="0"/>
      <dgm:spPr/>
    </dgm:pt>
    <dgm:pt modelId="{BC9377A4-B106-4986-9CDC-8A4B1D29D840}" type="pres">
      <dgm:prSet presAssocID="{254C299F-46CB-46CB-AD2C-92C7F8754757}" presName="lineNode" presStyleLbl="alignAccFollowNode1" presStyleIdx="9" presStyleCnt="15"/>
      <dgm:spPr/>
    </dgm:pt>
    <dgm:pt modelId="{3921683C-3C14-4FCD-AC47-D4A46D02389C}" type="pres">
      <dgm:prSet presAssocID="{254C299F-46CB-46CB-AD2C-92C7F8754757}" presName="lineArrowNode" presStyleLbl="alignAccFollowNode1" presStyleIdx="10" presStyleCnt="15"/>
      <dgm:spPr/>
    </dgm:pt>
    <dgm:pt modelId="{76CA84FF-6113-40A2-B8D1-434D9C2EA49E}" type="pres">
      <dgm:prSet presAssocID="{977FA37A-B5AA-46D6-BB92-895131D9A5CA}" presName="sibTransNodeCircle" presStyleLbl="alignNode1" presStyleIdx="3" presStyleCnt="5">
        <dgm:presLayoutVars>
          <dgm:chMax val="0"/>
          <dgm:bulletEnabled/>
        </dgm:presLayoutVars>
      </dgm:prSet>
      <dgm:spPr/>
    </dgm:pt>
    <dgm:pt modelId="{DFA8D93B-F366-4E0B-B5ED-8BA6A2B54D06}" type="pres">
      <dgm:prSet presAssocID="{977FA37A-B5AA-46D6-BB92-895131D9A5CA}" presName="spacerBetweenCircleAndCallout" presStyleCnt="0">
        <dgm:presLayoutVars/>
      </dgm:prSet>
      <dgm:spPr/>
    </dgm:pt>
    <dgm:pt modelId="{224BA7C7-B8E5-4476-A824-FD49E02AE751}" type="pres">
      <dgm:prSet presAssocID="{254C299F-46CB-46CB-AD2C-92C7F8754757}" presName="nodeText" presStyleLbl="alignAccFollowNode1" presStyleIdx="11" presStyleCnt="15">
        <dgm:presLayoutVars>
          <dgm:bulletEnabled val="1"/>
        </dgm:presLayoutVars>
      </dgm:prSet>
      <dgm:spPr/>
    </dgm:pt>
    <dgm:pt modelId="{D2B390FE-91D1-467B-8322-26A01BB38375}" type="pres">
      <dgm:prSet presAssocID="{977FA37A-B5AA-46D6-BB92-895131D9A5CA}" presName="sibTransComposite" presStyleCnt="0"/>
      <dgm:spPr/>
    </dgm:pt>
    <dgm:pt modelId="{1F5C00B4-277E-4F0B-A91C-32436357CA25}" type="pres">
      <dgm:prSet presAssocID="{A86EFF67-6413-4BF7-8DDA-02518D1DCE5F}" presName="compositeNode" presStyleCnt="0"/>
      <dgm:spPr/>
    </dgm:pt>
    <dgm:pt modelId="{47EE460B-713B-462B-B66F-D45EEB103BFE}" type="pres">
      <dgm:prSet presAssocID="{A86EFF67-6413-4BF7-8DDA-02518D1DCE5F}" presName="parTx" presStyleLbl="node1" presStyleIdx="0" presStyleCnt="0">
        <dgm:presLayoutVars>
          <dgm:chMax val="0"/>
          <dgm:chPref val="0"/>
          <dgm:bulletEnabled val="1"/>
        </dgm:presLayoutVars>
      </dgm:prSet>
      <dgm:spPr/>
    </dgm:pt>
    <dgm:pt modelId="{EA7D191F-5CD8-4FE3-80B9-504857E2C8CC}" type="pres">
      <dgm:prSet presAssocID="{A86EFF67-6413-4BF7-8DDA-02518D1DCE5F}" presName="parSh" presStyleCnt="0"/>
      <dgm:spPr/>
    </dgm:pt>
    <dgm:pt modelId="{3EFF0B89-842C-4FC4-BBBF-26A98E5A2DC8}" type="pres">
      <dgm:prSet presAssocID="{A86EFF67-6413-4BF7-8DDA-02518D1DCE5F}" presName="lineNode" presStyleLbl="alignAccFollowNode1" presStyleIdx="12" presStyleCnt="15"/>
      <dgm:spPr/>
    </dgm:pt>
    <dgm:pt modelId="{1AF088FD-C064-4FB4-A6BC-7FF409E8F616}" type="pres">
      <dgm:prSet presAssocID="{A86EFF67-6413-4BF7-8DDA-02518D1DCE5F}" presName="lineArrowNode" presStyleLbl="alignAccFollowNode1" presStyleIdx="13" presStyleCnt="15"/>
      <dgm:spPr/>
    </dgm:pt>
    <dgm:pt modelId="{47845A91-C5BB-4ADB-9E3E-C393B4B49FD1}" type="pres">
      <dgm:prSet presAssocID="{7515DF56-5043-4C37-ADDD-4E2211702C8B}" presName="sibTransNodeCircle" presStyleLbl="alignNode1" presStyleIdx="4" presStyleCnt="5">
        <dgm:presLayoutVars>
          <dgm:chMax val="0"/>
          <dgm:bulletEnabled/>
        </dgm:presLayoutVars>
      </dgm:prSet>
      <dgm:spPr/>
    </dgm:pt>
    <dgm:pt modelId="{1B758E48-1EFA-4167-9434-6DC5DC68F050}" type="pres">
      <dgm:prSet presAssocID="{7515DF56-5043-4C37-ADDD-4E2211702C8B}" presName="spacerBetweenCircleAndCallout" presStyleCnt="0">
        <dgm:presLayoutVars/>
      </dgm:prSet>
      <dgm:spPr/>
    </dgm:pt>
    <dgm:pt modelId="{4DB45E06-6FAE-49B6-AEA8-F7522A424FC2}" type="pres">
      <dgm:prSet presAssocID="{A86EFF67-6413-4BF7-8DDA-02518D1DCE5F}" presName="nodeText" presStyleLbl="alignAccFollowNode1" presStyleIdx="14" presStyleCnt="15">
        <dgm:presLayoutVars>
          <dgm:bulletEnabled val="1"/>
        </dgm:presLayoutVars>
      </dgm:prSet>
      <dgm:spPr/>
    </dgm:pt>
  </dgm:ptLst>
  <dgm:cxnLst>
    <dgm:cxn modelId="{C0EC9904-5D50-4489-846A-478E9BBBB2FA}" type="presOf" srcId="{85F66A1F-E5D8-43DD-9900-AADB7FD09C0D}" destId="{224BA7C7-B8E5-4476-A824-FD49E02AE751}" srcOrd="0" destOrd="2" presId="urn:microsoft.com/office/officeart/2016/7/layout/LinearArrowProcessNumbered"/>
    <dgm:cxn modelId="{9A185007-AB4C-4A3F-859C-43814800BD65}" type="presOf" srcId="{06AD1792-5762-4547-8047-F5917D2FAF6B}" destId="{F1B94AB1-44D9-4E37-9BDB-69C8066B3ECF}" srcOrd="0" destOrd="0" presId="urn:microsoft.com/office/officeart/2016/7/layout/LinearArrowProcessNumbered"/>
    <dgm:cxn modelId="{3373B808-5DC9-4275-88FA-E33851692B41}" srcId="{91B7CEB0-5260-49CC-A213-DFFA46231CB4}" destId="{B1AD342A-D303-4A89-AA3D-AD8E6945E831}" srcOrd="2" destOrd="0" parTransId="{3F355EBC-DFBF-4F72-A791-AE66290FCC31}" sibTransId="{C061A923-CA0C-4F3F-ABFC-3E068690F6EE}"/>
    <dgm:cxn modelId="{35E1ED1D-9797-46C2-8B1B-005A52B79837}" type="presOf" srcId="{254C299F-46CB-46CB-AD2C-92C7F8754757}" destId="{224BA7C7-B8E5-4476-A824-FD49E02AE751}" srcOrd="0" destOrd="0" presId="urn:microsoft.com/office/officeart/2016/7/layout/LinearArrowProcessNumbered"/>
    <dgm:cxn modelId="{64226D27-00AA-4E53-AF62-D74E78CCAA98}" srcId="{91B7CEB0-5260-49CC-A213-DFFA46231CB4}" destId="{5006D71C-85E5-4E6A-A807-929851ED552C}" srcOrd="1" destOrd="0" parTransId="{FE6AA38C-D22D-400D-A713-4CA4ED902C9F}" sibTransId="{36D7BD0C-E5C6-4FAE-AA98-D713A55148AA}"/>
    <dgm:cxn modelId="{D7B36937-2497-4358-8A46-BEEB63D349AE}" type="presOf" srcId="{43746584-F2A2-4D6E-906A-2CB464AFD483}" destId="{826E8B8B-CD11-43D0-B3CA-093DD4E2E4ED}" srcOrd="0" destOrd="0" presId="urn:microsoft.com/office/officeart/2016/7/layout/LinearArrowProcessNumbered"/>
    <dgm:cxn modelId="{3258C73A-E52D-4F5B-A7BD-CB85153569C7}" type="presOf" srcId="{7515DF56-5043-4C37-ADDD-4E2211702C8B}" destId="{47845A91-C5BB-4ADB-9E3E-C393B4B49FD1}" srcOrd="0" destOrd="0" presId="urn:microsoft.com/office/officeart/2016/7/layout/LinearArrowProcessNumbered"/>
    <dgm:cxn modelId="{1E62BE5F-DC54-4F78-9DAE-A9B24BB5E633}" srcId="{254C299F-46CB-46CB-AD2C-92C7F8754757}" destId="{85F66A1F-E5D8-43DD-9900-AADB7FD09C0D}" srcOrd="1" destOrd="0" parTransId="{32E09A5F-AB1A-4E86-8081-75D0F2DBC47F}" sibTransId="{71648CAF-30F9-4C05-8CFB-600701153F62}"/>
    <dgm:cxn modelId="{6F5F7964-D903-441E-8038-E346A99A00FE}" type="presOf" srcId="{854EEAAF-9B01-4BB4-97E4-3CD00657FFA3}" destId="{224BA7C7-B8E5-4476-A824-FD49E02AE751}" srcOrd="0" destOrd="1" presId="urn:microsoft.com/office/officeart/2016/7/layout/LinearArrowProcessNumbered"/>
    <dgm:cxn modelId="{91B82D4E-D9D9-4C88-BEFE-EC65B2E1B3B1}" srcId="{254C299F-46CB-46CB-AD2C-92C7F8754757}" destId="{854EEAAF-9B01-4BB4-97E4-3CD00657FFA3}" srcOrd="0" destOrd="0" parTransId="{0628E1EE-B7AA-433E-BEF2-3D670155AD88}" sibTransId="{62C223F6-FFDC-4F0B-BC5D-14DCCC4982D3}"/>
    <dgm:cxn modelId="{FAD13A74-40DE-4F7F-9FA0-F047DB89F96A}" srcId="{91B7CEB0-5260-49CC-A213-DFFA46231CB4}" destId="{06AD1792-5762-4547-8047-F5917D2FAF6B}" srcOrd="0" destOrd="0" parTransId="{70E64E58-3C49-4BB8-843E-8B17D9B12A22}" sibTransId="{43746584-F2A2-4D6E-906A-2CB464AFD483}"/>
    <dgm:cxn modelId="{299C237B-E0BC-4B64-98E3-06ABC363692D}" type="presOf" srcId="{B1AD342A-D303-4A89-AA3D-AD8E6945E831}" destId="{96CAF8B5-3196-489A-B78D-0EA2D248D5B8}" srcOrd="0" destOrd="0" presId="urn:microsoft.com/office/officeart/2016/7/layout/LinearArrowProcessNumbered"/>
    <dgm:cxn modelId="{2A0D0F86-5D2D-40F4-BBFE-903DA19B4B12}" type="presOf" srcId="{36D7BD0C-E5C6-4FAE-AA98-D713A55148AA}" destId="{A9ED6A15-22AE-42A2-843D-F40085BC9073}" srcOrd="0" destOrd="0" presId="urn:microsoft.com/office/officeart/2016/7/layout/LinearArrowProcessNumbered"/>
    <dgm:cxn modelId="{399D19AE-85C3-4C5C-ABF5-6D624E33773B}" type="presOf" srcId="{5006D71C-85E5-4E6A-A807-929851ED552C}" destId="{745A1B8F-220F-4FB3-A2AF-60844ECF5A5E}" srcOrd="0" destOrd="0" presId="urn:microsoft.com/office/officeart/2016/7/layout/LinearArrowProcessNumbered"/>
    <dgm:cxn modelId="{E7C89EAE-0BCF-4ABE-BD11-A7448BE4D59B}" srcId="{91B7CEB0-5260-49CC-A213-DFFA46231CB4}" destId="{A86EFF67-6413-4BF7-8DDA-02518D1DCE5F}" srcOrd="4" destOrd="0" parTransId="{B9E1D286-705D-4EF8-AD6E-B1FC22DDAEB8}" sibTransId="{7515DF56-5043-4C37-ADDD-4E2211702C8B}"/>
    <dgm:cxn modelId="{D83008CA-E087-4F5A-8719-544693BEBE4A}" type="presOf" srcId="{91B7CEB0-5260-49CC-A213-DFFA46231CB4}" destId="{00B087CE-B4CF-4EB4-8C29-3F3D729560FD}" srcOrd="0" destOrd="0" presId="urn:microsoft.com/office/officeart/2016/7/layout/LinearArrowProcessNumbered"/>
    <dgm:cxn modelId="{3E7FC9E0-C115-41A6-BC9A-BCC09E8A739A}" type="presOf" srcId="{977FA37A-B5AA-46D6-BB92-895131D9A5CA}" destId="{76CA84FF-6113-40A2-B8D1-434D9C2EA49E}" srcOrd="0" destOrd="0" presId="urn:microsoft.com/office/officeart/2016/7/layout/LinearArrowProcessNumbered"/>
    <dgm:cxn modelId="{D79871E4-D253-4613-BDEA-70408324D7F6}" type="presOf" srcId="{C061A923-CA0C-4F3F-ABFC-3E068690F6EE}" destId="{317F1C90-B512-42E0-8A1A-0D15FAACEB12}" srcOrd="0" destOrd="0" presId="urn:microsoft.com/office/officeart/2016/7/layout/LinearArrowProcessNumbered"/>
    <dgm:cxn modelId="{E3DCDAF2-86D9-441B-B35B-88849C062D3F}" srcId="{91B7CEB0-5260-49CC-A213-DFFA46231CB4}" destId="{254C299F-46CB-46CB-AD2C-92C7F8754757}" srcOrd="3" destOrd="0" parTransId="{F1B9EA9D-46D7-47E6-971F-AAFDAC622672}" sibTransId="{977FA37A-B5AA-46D6-BB92-895131D9A5CA}"/>
    <dgm:cxn modelId="{67334AFF-4945-4E47-BC5C-479682DC3621}" type="presOf" srcId="{A86EFF67-6413-4BF7-8DDA-02518D1DCE5F}" destId="{4DB45E06-6FAE-49B6-AEA8-F7522A424FC2}" srcOrd="0" destOrd="0" presId="urn:microsoft.com/office/officeart/2016/7/layout/LinearArrowProcessNumbered"/>
    <dgm:cxn modelId="{5640859F-EE2E-4867-A29C-3B8C05F034DB}" type="presParOf" srcId="{00B087CE-B4CF-4EB4-8C29-3F3D729560FD}" destId="{B106718D-3804-4719-A477-7FDB280EF4FA}" srcOrd="0" destOrd="0" presId="urn:microsoft.com/office/officeart/2016/7/layout/LinearArrowProcessNumbered"/>
    <dgm:cxn modelId="{E64399AD-1544-4CE7-8A19-0333AA06E9AA}" type="presParOf" srcId="{B106718D-3804-4719-A477-7FDB280EF4FA}" destId="{F53DE7CB-0033-45FE-A00D-63AA96D101F6}" srcOrd="0" destOrd="0" presId="urn:microsoft.com/office/officeart/2016/7/layout/LinearArrowProcessNumbered"/>
    <dgm:cxn modelId="{54B16619-00ED-46F0-A5BA-2EC4F0DE6919}" type="presParOf" srcId="{B106718D-3804-4719-A477-7FDB280EF4FA}" destId="{0B7EA43D-FEB2-4134-859D-2D2DB3F5CFE0}" srcOrd="1" destOrd="0" presId="urn:microsoft.com/office/officeart/2016/7/layout/LinearArrowProcessNumbered"/>
    <dgm:cxn modelId="{A9F138F1-FA7C-4D47-8AE1-CB7E61696B59}" type="presParOf" srcId="{0B7EA43D-FEB2-4134-859D-2D2DB3F5CFE0}" destId="{7659F96E-A077-44E0-AA97-DF11C33BCC57}" srcOrd="0" destOrd="0" presId="urn:microsoft.com/office/officeart/2016/7/layout/LinearArrowProcessNumbered"/>
    <dgm:cxn modelId="{11B06D47-288B-4DD1-867B-8176DCE5A0B1}" type="presParOf" srcId="{0B7EA43D-FEB2-4134-859D-2D2DB3F5CFE0}" destId="{3C0CD641-6E20-43B9-9E3C-8331BF511053}" srcOrd="1" destOrd="0" presId="urn:microsoft.com/office/officeart/2016/7/layout/LinearArrowProcessNumbered"/>
    <dgm:cxn modelId="{16DE1587-917D-44EC-9567-CAEE57051BA5}" type="presParOf" srcId="{0B7EA43D-FEB2-4134-859D-2D2DB3F5CFE0}" destId="{826E8B8B-CD11-43D0-B3CA-093DD4E2E4ED}" srcOrd="2" destOrd="0" presId="urn:microsoft.com/office/officeart/2016/7/layout/LinearArrowProcessNumbered"/>
    <dgm:cxn modelId="{733AD945-3A93-4E6E-9204-1971B8A2545B}" type="presParOf" srcId="{0B7EA43D-FEB2-4134-859D-2D2DB3F5CFE0}" destId="{4440A0D0-4504-4EA2-B35F-93EFA5F9F0CA}" srcOrd="3" destOrd="0" presId="urn:microsoft.com/office/officeart/2016/7/layout/LinearArrowProcessNumbered"/>
    <dgm:cxn modelId="{7CC5A73A-3957-4273-A894-596B67B8B344}" type="presParOf" srcId="{B106718D-3804-4719-A477-7FDB280EF4FA}" destId="{F1B94AB1-44D9-4E37-9BDB-69C8066B3ECF}" srcOrd="2" destOrd="0" presId="urn:microsoft.com/office/officeart/2016/7/layout/LinearArrowProcessNumbered"/>
    <dgm:cxn modelId="{85F396DA-C60A-45E3-971A-41DB874ECD86}" type="presParOf" srcId="{00B087CE-B4CF-4EB4-8C29-3F3D729560FD}" destId="{A6E08663-2CEC-41E8-A0A3-926F4C3136E1}" srcOrd="1" destOrd="0" presId="urn:microsoft.com/office/officeart/2016/7/layout/LinearArrowProcessNumbered"/>
    <dgm:cxn modelId="{F823BF6A-C14F-4A41-891E-6B0C0ED15276}" type="presParOf" srcId="{00B087CE-B4CF-4EB4-8C29-3F3D729560FD}" destId="{7F8D5276-03DC-4590-AF5B-A85F6EF2C9BB}" srcOrd="2" destOrd="0" presId="urn:microsoft.com/office/officeart/2016/7/layout/LinearArrowProcessNumbered"/>
    <dgm:cxn modelId="{C714AEFB-CA39-47C8-A7F1-FD639D3A7BCF}" type="presParOf" srcId="{7F8D5276-03DC-4590-AF5B-A85F6EF2C9BB}" destId="{A162BC9C-AE34-41BE-9171-DA63DBFD623F}" srcOrd="0" destOrd="0" presId="urn:microsoft.com/office/officeart/2016/7/layout/LinearArrowProcessNumbered"/>
    <dgm:cxn modelId="{BFD66D83-C684-4C61-BC77-B8A7A71C326A}" type="presParOf" srcId="{7F8D5276-03DC-4590-AF5B-A85F6EF2C9BB}" destId="{B436C2CD-B0AB-404C-9CA5-A849D092B182}" srcOrd="1" destOrd="0" presId="urn:microsoft.com/office/officeart/2016/7/layout/LinearArrowProcessNumbered"/>
    <dgm:cxn modelId="{2A7BA449-F2B0-4C8C-AB4D-EE7DFBA283D4}" type="presParOf" srcId="{B436C2CD-B0AB-404C-9CA5-A849D092B182}" destId="{00155262-D259-49D2-937C-BFE5417C3B6F}" srcOrd="0" destOrd="0" presId="urn:microsoft.com/office/officeart/2016/7/layout/LinearArrowProcessNumbered"/>
    <dgm:cxn modelId="{A263D5B6-3B05-46EB-A11A-C7658F4ABA8F}" type="presParOf" srcId="{B436C2CD-B0AB-404C-9CA5-A849D092B182}" destId="{4FD881F1-D1E8-4BEA-A6E8-8670530880C4}" srcOrd="1" destOrd="0" presId="urn:microsoft.com/office/officeart/2016/7/layout/LinearArrowProcessNumbered"/>
    <dgm:cxn modelId="{BF7CB480-381D-434A-8E1E-284B759CF520}" type="presParOf" srcId="{B436C2CD-B0AB-404C-9CA5-A849D092B182}" destId="{A9ED6A15-22AE-42A2-843D-F40085BC9073}" srcOrd="2" destOrd="0" presId="urn:microsoft.com/office/officeart/2016/7/layout/LinearArrowProcessNumbered"/>
    <dgm:cxn modelId="{A191811B-F7AB-4E50-98F7-FD9D05A802DD}" type="presParOf" srcId="{B436C2CD-B0AB-404C-9CA5-A849D092B182}" destId="{FB32061B-5AF6-43BA-80F6-A6A68465A3F1}" srcOrd="3" destOrd="0" presId="urn:microsoft.com/office/officeart/2016/7/layout/LinearArrowProcessNumbered"/>
    <dgm:cxn modelId="{A18CB09F-E550-4C3D-A32D-3B3920D984EF}" type="presParOf" srcId="{7F8D5276-03DC-4590-AF5B-A85F6EF2C9BB}" destId="{745A1B8F-220F-4FB3-A2AF-60844ECF5A5E}" srcOrd="2" destOrd="0" presId="urn:microsoft.com/office/officeart/2016/7/layout/LinearArrowProcessNumbered"/>
    <dgm:cxn modelId="{94768288-F621-4B92-86BE-957915F725B4}" type="presParOf" srcId="{00B087CE-B4CF-4EB4-8C29-3F3D729560FD}" destId="{555CADE3-7236-4AB9-87E8-4C88ABB7E2CB}" srcOrd="3" destOrd="0" presId="urn:microsoft.com/office/officeart/2016/7/layout/LinearArrowProcessNumbered"/>
    <dgm:cxn modelId="{AC7EBC58-41F9-4B47-9139-A66488B7813E}" type="presParOf" srcId="{00B087CE-B4CF-4EB4-8C29-3F3D729560FD}" destId="{A9DA3A3B-F31C-486B-A501-5465AB7C7464}" srcOrd="4" destOrd="0" presId="urn:microsoft.com/office/officeart/2016/7/layout/LinearArrowProcessNumbered"/>
    <dgm:cxn modelId="{F38158F1-EB92-45C0-854C-4FB492D42FF6}" type="presParOf" srcId="{A9DA3A3B-F31C-486B-A501-5465AB7C7464}" destId="{536A7BB6-CB13-4095-8089-11B491CB10A4}" srcOrd="0" destOrd="0" presId="urn:microsoft.com/office/officeart/2016/7/layout/LinearArrowProcessNumbered"/>
    <dgm:cxn modelId="{70FA4E6B-F32E-4F91-B923-7872B6F5B851}" type="presParOf" srcId="{A9DA3A3B-F31C-486B-A501-5465AB7C7464}" destId="{F6135034-8FA0-41B3-A2B0-D97C2AC4CA02}" srcOrd="1" destOrd="0" presId="urn:microsoft.com/office/officeart/2016/7/layout/LinearArrowProcessNumbered"/>
    <dgm:cxn modelId="{88EBA31B-DBBA-453D-BE23-8F6B8DABC76E}" type="presParOf" srcId="{F6135034-8FA0-41B3-A2B0-D97C2AC4CA02}" destId="{43D7B62E-5405-4B18-B880-6BDFADB79900}" srcOrd="0" destOrd="0" presId="urn:microsoft.com/office/officeart/2016/7/layout/LinearArrowProcessNumbered"/>
    <dgm:cxn modelId="{6F65039E-98CE-4B50-BB9A-A8F2EF4DC0BF}" type="presParOf" srcId="{F6135034-8FA0-41B3-A2B0-D97C2AC4CA02}" destId="{3090750A-D5D4-4E37-8611-3D062B4AAF77}" srcOrd="1" destOrd="0" presId="urn:microsoft.com/office/officeart/2016/7/layout/LinearArrowProcessNumbered"/>
    <dgm:cxn modelId="{1B50F071-C2F7-4D0A-8C03-6C1B6DCE89ED}" type="presParOf" srcId="{F6135034-8FA0-41B3-A2B0-D97C2AC4CA02}" destId="{317F1C90-B512-42E0-8A1A-0D15FAACEB12}" srcOrd="2" destOrd="0" presId="urn:microsoft.com/office/officeart/2016/7/layout/LinearArrowProcessNumbered"/>
    <dgm:cxn modelId="{827575F7-3C26-4129-8ABA-2A7A229A4E4D}" type="presParOf" srcId="{F6135034-8FA0-41B3-A2B0-D97C2AC4CA02}" destId="{436E9C73-0272-4885-8410-054C56412F45}" srcOrd="3" destOrd="0" presId="urn:microsoft.com/office/officeart/2016/7/layout/LinearArrowProcessNumbered"/>
    <dgm:cxn modelId="{7DC32994-F2B9-478B-A674-008918090537}" type="presParOf" srcId="{A9DA3A3B-F31C-486B-A501-5465AB7C7464}" destId="{96CAF8B5-3196-489A-B78D-0EA2D248D5B8}" srcOrd="2" destOrd="0" presId="urn:microsoft.com/office/officeart/2016/7/layout/LinearArrowProcessNumbered"/>
    <dgm:cxn modelId="{7B3C2B13-2141-45BD-AFCE-9C23C7AC9C61}" type="presParOf" srcId="{00B087CE-B4CF-4EB4-8C29-3F3D729560FD}" destId="{ACB9A8D7-2579-4452-978B-21A8835DAE1F}" srcOrd="5" destOrd="0" presId="urn:microsoft.com/office/officeart/2016/7/layout/LinearArrowProcessNumbered"/>
    <dgm:cxn modelId="{69CFB17B-5419-439A-8128-8F4877D8BD31}" type="presParOf" srcId="{00B087CE-B4CF-4EB4-8C29-3F3D729560FD}" destId="{32C93C13-55E5-45CD-9F7E-1997128E6DDA}" srcOrd="6" destOrd="0" presId="urn:microsoft.com/office/officeart/2016/7/layout/LinearArrowProcessNumbered"/>
    <dgm:cxn modelId="{A191C7CE-A29C-4202-A513-5BAD495EF090}" type="presParOf" srcId="{32C93C13-55E5-45CD-9F7E-1997128E6DDA}" destId="{847E56D2-6FF5-44BB-A1A2-45EC107ED28E}" srcOrd="0" destOrd="0" presId="urn:microsoft.com/office/officeart/2016/7/layout/LinearArrowProcessNumbered"/>
    <dgm:cxn modelId="{98E70BF6-C23A-499F-A2FB-0770D0AB1870}" type="presParOf" srcId="{32C93C13-55E5-45CD-9F7E-1997128E6DDA}" destId="{C2D426F9-7513-49FC-91C1-D6F09027FA03}" srcOrd="1" destOrd="0" presId="urn:microsoft.com/office/officeart/2016/7/layout/LinearArrowProcessNumbered"/>
    <dgm:cxn modelId="{BC5074EA-1B14-4A07-82BD-85F99BBF55C0}" type="presParOf" srcId="{C2D426F9-7513-49FC-91C1-D6F09027FA03}" destId="{BC9377A4-B106-4986-9CDC-8A4B1D29D840}" srcOrd="0" destOrd="0" presId="urn:microsoft.com/office/officeart/2016/7/layout/LinearArrowProcessNumbered"/>
    <dgm:cxn modelId="{82486670-CD74-45F0-875E-73BEF70F9D98}" type="presParOf" srcId="{C2D426F9-7513-49FC-91C1-D6F09027FA03}" destId="{3921683C-3C14-4FCD-AC47-D4A46D02389C}" srcOrd="1" destOrd="0" presId="urn:microsoft.com/office/officeart/2016/7/layout/LinearArrowProcessNumbered"/>
    <dgm:cxn modelId="{E234CBE1-F6B9-4E9B-8383-B30E0E2B084F}" type="presParOf" srcId="{C2D426F9-7513-49FC-91C1-D6F09027FA03}" destId="{76CA84FF-6113-40A2-B8D1-434D9C2EA49E}" srcOrd="2" destOrd="0" presId="urn:microsoft.com/office/officeart/2016/7/layout/LinearArrowProcessNumbered"/>
    <dgm:cxn modelId="{0697E53D-3D3B-43C9-8BB6-6E66330BB93A}" type="presParOf" srcId="{C2D426F9-7513-49FC-91C1-D6F09027FA03}" destId="{DFA8D93B-F366-4E0B-B5ED-8BA6A2B54D06}" srcOrd="3" destOrd="0" presId="urn:microsoft.com/office/officeart/2016/7/layout/LinearArrowProcessNumbered"/>
    <dgm:cxn modelId="{9429C0C1-FCA0-45B4-9BE7-7167D2B9938F}" type="presParOf" srcId="{32C93C13-55E5-45CD-9F7E-1997128E6DDA}" destId="{224BA7C7-B8E5-4476-A824-FD49E02AE751}" srcOrd="2" destOrd="0" presId="urn:microsoft.com/office/officeart/2016/7/layout/LinearArrowProcessNumbered"/>
    <dgm:cxn modelId="{E5C7A04D-A19A-4380-A516-05C44EE08ED1}" type="presParOf" srcId="{00B087CE-B4CF-4EB4-8C29-3F3D729560FD}" destId="{D2B390FE-91D1-467B-8322-26A01BB38375}" srcOrd="7" destOrd="0" presId="urn:microsoft.com/office/officeart/2016/7/layout/LinearArrowProcessNumbered"/>
    <dgm:cxn modelId="{7F23C8AE-04DA-4A90-AC9A-93FD8FE8F556}" type="presParOf" srcId="{00B087CE-B4CF-4EB4-8C29-3F3D729560FD}" destId="{1F5C00B4-277E-4F0B-A91C-32436357CA25}" srcOrd="8" destOrd="0" presId="urn:microsoft.com/office/officeart/2016/7/layout/LinearArrowProcessNumbered"/>
    <dgm:cxn modelId="{3F76C1C8-8486-40AE-8502-C0E4ABE7AA4A}" type="presParOf" srcId="{1F5C00B4-277E-4F0B-A91C-32436357CA25}" destId="{47EE460B-713B-462B-B66F-D45EEB103BFE}" srcOrd="0" destOrd="0" presId="urn:microsoft.com/office/officeart/2016/7/layout/LinearArrowProcessNumbered"/>
    <dgm:cxn modelId="{7326BF9A-BA87-468F-9074-5A6DD6D62D1F}" type="presParOf" srcId="{1F5C00B4-277E-4F0B-A91C-32436357CA25}" destId="{EA7D191F-5CD8-4FE3-80B9-504857E2C8CC}" srcOrd="1" destOrd="0" presId="urn:microsoft.com/office/officeart/2016/7/layout/LinearArrowProcessNumbered"/>
    <dgm:cxn modelId="{82D049F0-995A-4817-B769-21BA7FF781CE}" type="presParOf" srcId="{EA7D191F-5CD8-4FE3-80B9-504857E2C8CC}" destId="{3EFF0B89-842C-4FC4-BBBF-26A98E5A2DC8}" srcOrd="0" destOrd="0" presId="urn:microsoft.com/office/officeart/2016/7/layout/LinearArrowProcessNumbered"/>
    <dgm:cxn modelId="{FD0E0CFD-87AE-4EF0-A4DB-7F39F7687AC8}" type="presParOf" srcId="{EA7D191F-5CD8-4FE3-80B9-504857E2C8CC}" destId="{1AF088FD-C064-4FB4-A6BC-7FF409E8F616}" srcOrd="1" destOrd="0" presId="urn:microsoft.com/office/officeart/2016/7/layout/LinearArrowProcessNumbered"/>
    <dgm:cxn modelId="{5CEBC413-FF8C-4DF4-B813-42BC85155A16}" type="presParOf" srcId="{EA7D191F-5CD8-4FE3-80B9-504857E2C8CC}" destId="{47845A91-C5BB-4ADB-9E3E-C393B4B49FD1}" srcOrd="2" destOrd="0" presId="urn:microsoft.com/office/officeart/2016/7/layout/LinearArrowProcessNumbered"/>
    <dgm:cxn modelId="{0620B901-DD14-4259-910D-11FB75AFE46B}" type="presParOf" srcId="{EA7D191F-5CD8-4FE3-80B9-504857E2C8CC}" destId="{1B758E48-1EFA-4167-9434-6DC5DC68F050}" srcOrd="3" destOrd="0" presId="urn:microsoft.com/office/officeart/2016/7/layout/LinearArrowProcessNumbered"/>
    <dgm:cxn modelId="{4FEF07F2-6A2D-4E2A-874D-6CE1AE8F4FD8}" type="presParOf" srcId="{1F5C00B4-277E-4F0B-A91C-32436357CA25}" destId="{4DB45E06-6FAE-49B6-AEA8-F7522A424FC2}"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9542C-0DBC-498F-B31E-9DBF9DC187DB}">
      <dsp:nvSpPr>
        <dsp:cNvPr id="0" name=""/>
        <dsp:cNvSpPr/>
      </dsp:nvSpPr>
      <dsp:spPr>
        <a:xfrm>
          <a:off x="824611" y="0"/>
          <a:ext cx="4979580" cy="4979580"/>
        </a:xfrm>
        <a:prstGeom prst="diamond">
          <a:avLst/>
        </a:prstGeom>
        <a:solidFill>
          <a:schemeClr val="accent5">
            <a:tint val="40000"/>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CB2128B-0A31-4B59-B3A9-4655308F3C93}">
      <dsp:nvSpPr>
        <dsp:cNvPr id="0" name=""/>
        <dsp:cNvSpPr/>
      </dsp:nvSpPr>
      <dsp:spPr>
        <a:xfrm>
          <a:off x="1297671" y="473060"/>
          <a:ext cx="1942036" cy="1942036"/>
        </a:xfrm>
        <a:prstGeom prst="round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(1) Interaction</a:t>
          </a:r>
        </a:p>
      </dsp:txBody>
      <dsp:txXfrm>
        <a:off x="1392473" y="567862"/>
        <a:ext cx="1752432" cy="1752432"/>
      </dsp:txXfrm>
    </dsp:sp>
    <dsp:sp modelId="{8841A6A9-8E62-49E0-BB65-59F565AD9A83}">
      <dsp:nvSpPr>
        <dsp:cNvPr id="0" name=""/>
        <dsp:cNvSpPr/>
      </dsp:nvSpPr>
      <dsp:spPr>
        <a:xfrm>
          <a:off x="3389095" y="473060"/>
          <a:ext cx="1942036" cy="1942036"/>
        </a:xfrm>
        <a:prstGeom prst="roundRect">
          <a:avLst/>
        </a:prstGeom>
        <a:gradFill rotWithShape="0">
          <a:gsLst>
            <a:gs pos="0">
              <a:schemeClr val="accent5">
                <a:hueOff val="831752"/>
                <a:satOff val="-16830"/>
                <a:lumOff val="523"/>
                <a:alphaOff val="0"/>
                <a:tint val="96000"/>
                <a:lumMod val="100000"/>
              </a:schemeClr>
            </a:gs>
            <a:gs pos="78000">
              <a:schemeClr val="accent5">
                <a:hueOff val="831752"/>
                <a:satOff val="-16830"/>
                <a:lumOff val="523"/>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(2) Clarification</a:t>
          </a:r>
        </a:p>
      </dsp:txBody>
      <dsp:txXfrm>
        <a:off x="3483897" y="567862"/>
        <a:ext cx="1752432" cy="1752432"/>
      </dsp:txXfrm>
    </dsp:sp>
    <dsp:sp modelId="{0623F835-2D0B-45EB-97A6-0ED17A47F9BD}">
      <dsp:nvSpPr>
        <dsp:cNvPr id="0" name=""/>
        <dsp:cNvSpPr/>
      </dsp:nvSpPr>
      <dsp:spPr>
        <a:xfrm>
          <a:off x="1297671" y="2564484"/>
          <a:ext cx="1942036" cy="1942036"/>
        </a:xfrm>
        <a:prstGeom prst="roundRect">
          <a:avLst/>
        </a:prstGeom>
        <a:gradFill rotWithShape="0">
          <a:gsLst>
            <a:gs pos="0">
              <a:schemeClr val="accent5">
                <a:hueOff val="1663504"/>
                <a:satOff val="-33659"/>
                <a:lumOff val="1046"/>
                <a:alphaOff val="0"/>
                <a:tint val="96000"/>
                <a:lumMod val="100000"/>
              </a:schemeClr>
            </a:gs>
            <a:gs pos="78000">
              <a:schemeClr val="accent5">
                <a:hueOff val="1663504"/>
                <a:satOff val="-33659"/>
                <a:lumOff val="1046"/>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(3)</a:t>
          </a:r>
          <a:br>
            <a:rPr lang="en-US" sz="2200" kern="1200" dirty="0"/>
          </a:br>
          <a:r>
            <a:rPr lang="en-US" sz="2200" kern="1200" dirty="0"/>
            <a:t>Questioning</a:t>
          </a:r>
        </a:p>
      </dsp:txBody>
      <dsp:txXfrm>
        <a:off x="1392473" y="2659286"/>
        <a:ext cx="1752432" cy="1752432"/>
      </dsp:txXfrm>
    </dsp:sp>
    <dsp:sp modelId="{90534EE1-ECA3-43D0-BBB0-A8CE89BFEDF1}">
      <dsp:nvSpPr>
        <dsp:cNvPr id="0" name=""/>
        <dsp:cNvSpPr/>
      </dsp:nvSpPr>
      <dsp:spPr>
        <a:xfrm>
          <a:off x="3389095" y="2564484"/>
          <a:ext cx="1942036" cy="1942036"/>
        </a:xfrm>
        <a:prstGeom prst="roundRect">
          <a:avLst/>
        </a:prstGeom>
        <a:gradFill rotWithShape="0">
          <a:gsLst>
            <a:gs pos="0">
              <a:schemeClr val="accent5">
                <a:hueOff val="2495256"/>
                <a:satOff val="-50489"/>
                <a:lumOff val="1569"/>
                <a:alphaOff val="0"/>
                <a:tint val="96000"/>
                <a:lumMod val="100000"/>
              </a:schemeClr>
            </a:gs>
            <a:gs pos="78000">
              <a:schemeClr val="accent5">
                <a:hueOff val="2495256"/>
                <a:satOff val="-50489"/>
                <a:lumOff val="1569"/>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(4)</a:t>
          </a:r>
          <a:br>
            <a:rPr lang="en-US" sz="2200" kern="1200" dirty="0"/>
          </a:br>
          <a:r>
            <a:rPr lang="en-US" sz="2200" kern="1200" dirty="0"/>
            <a:t>Design</a:t>
          </a:r>
        </a:p>
      </dsp:txBody>
      <dsp:txXfrm>
        <a:off x="3483897" y="2659286"/>
        <a:ext cx="1752432" cy="1752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9F96E-A077-44E0-AA97-DF11C33BCC57}">
      <dsp:nvSpPr>
        <dsp:cNvPr id="0" name=""/>
        <dsp:cNvSpPr/>
      </dsp:nvSpPr>
      <dsp:spPr>
        <a:xfrm>
          <a:off x="1095936" y="577426"/>
          <a:ext cx="871425" cy="71"/>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0CD641-6E20-43B9-9E3C-8331BF511053}">
      <dsp:nvSpPr>
        <dsp:cNvPr id="0" name=""/>
        <dsp:cNvSpPr/>
      </dsp:nvSpPr>
      <dsp:spPr>
        <a:xfrm>
          <a:off x="2019647" y="504191"/>
          <a:ext cx="100213" cy="188411"/>
        </a:xfrm>
        <a:prstGeom prst="chevron">
          <a:avLst>
            <a:gd name="adj" fmla="val 90000"/>
          </a:avLst>
        </a:prstGeom>
        <a:solidFill>
          <a:schemeClr val="accent2">
            <a:tint val="40000"/>
            <a:alpha val="90000"/>
            <a:hueOff val="-292274"/>
            <a:satOff val="3222"/>
            <a:lumOff val="307"/>
            <a:alphaOff val="0"/>
          </a:schemeClr>
        </a:solidFill>
        <a:ln w="19050" cap="rnd" cmpd="sng" algn="ctr">
          <a:solidFill>
            <a:schemeClr val="accent2">
              <a:tint val="40000"/>
              <a:alpha val="90000"/>
              <a:hueOff val="-292274"/>
              <a:satOff val="3222"/>
              <a:lumOff val="307"/>
              <a:alphaOff val="0"/>
            </a:schemeClr>
          </a:solidFill>
          <a:prstDash val="solid"/>
        </a:ln>
        <a:effectLst/>
      </dsp:spPr>
      <dsp:style>
        <a:lnRef idx="2">
          <a:scrgbClr r="0" g="0" b="0"/>
        </a:lnRef>
        <a:fillRef idx="1">
          <a:scrgbClr r="0" g="0" b="0"/>
        </a:fillRef>
        <a:effectRef idx="0">
          <a:scrgbClr r="0" g="0" b="0"/>
        </a:effectRef>
        <a:fontRef idx="minor"/>
      </dsp:style>
    </dsp:sp>
    <dsp:sp modelId="{826E8B8B-CD11-43D0-B3CA-093DD4E2E4ED}">
      <dsp:nvSpPr>
        <dsp:cNvPr id="0" name=""/>
        <dsp:cNvSpPr/>
      </dsp:nvSpPr>
      <dsp:spPr>
        <a:xfrm>
          <a:off x="546442" y="136896"/>
          <a:ext cx="881132" cy="881132"/>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93" tIns="34193" rIns="34193" bIns="34193" numCol="1" spcCol="1270" anchor="ctr" anchorCtr="0">
          <a:noAutofit/>
        </a:bodyPr>
        <a:lstStyle/>
        <a:p>
          <a:pPr marL="0" lvl="0" indent="0" algn="ctr" defTabSz="1822450">
            <a:lnSpc>
              <a:spcPct val="90000"/>
            </a:lnSpc>
            <a:spcBef>
              <a:spcPct val="0"/>
            </a:spcBef>
            <a:spcAft>
              <a:spcPct val="35000"/>
            </a:spcAft>
            <a:buNone/>
          </a:pPr>
          <a:r>
            <a:rPr lang="en-US" sz="4100" kern="1200"/>
            <a:t>1</a:t>
          </a:r>
        </a:p>
      </dsp:txBody>
      <dsp:txXfrm>
        <a:off x="675481" y="265935"/>
        <a:ext cx="623054" cy="623054"/>
      </dsp:txXfrm>
    </dsp:sp>
    <dsp:sp modelId="{F1B94AB1-44D9-4E37-9BDB-69C8066B3ECF}">
      <dsp:nvSpPr>
        <dsp:cNvPr id="0" name=""/>
        <dsp:cNvSpPr/>
      </dsp:nvSpPr>
      <dsp:spPr>
        <a:xfrm>
          <a:off x="6655" y="1183628"/>
          <a:ext cx="1960706" cy="1965600"/>
        </a:xfrm>
        <a:prstGeom prst="upArrowCallout">
          <a:avLst>
            <a:gd name="adj1" fmla="val 50000"/>
            <a:gd name="adj2" fmla="val 20000"/>
            <a:gd name="adj3" fmla="val 20000"/>
            <a:gd name="adj4" fmla="val 100000"/>
          </a:avLst>
        </a:prstGeom>
        <a:solidFill>
          <a:schemeClr val="accent2">
            <a:tint val="40000"/>
            <a:alpha val="90000"/>
            <a:hueOff val="-584548"/>
            <a:satOff val="6444"/>
            <a:lumOff val="614"/>
            <a:alphaOff val="0"/>
          </a:schemeClr>
        </a:solidFill>
        <a:ln w="19050" cap="rnd" cmpd="sng" algn="ctr">
          <a:solidFill>
            <a:schemeClr val="accent2">
              <a:tint val="40000"/>
              <a:alpha val="90000"/>
              <a:hueOff val="-584548"/>
              <a:satOff val="6444"/>
              <a:lumOff val="6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63" tIns="165100" rIns="154663" bIns="165100" numCol="1" spcCol="1270" anchor="t" anchorCtr="0">
          <a:noAutofit/>
        </a:bodyPr>
        <a:lstStyle/>
        <a:p>
          <a:pPr marL="0" lvl="0" indent="0" algn="l" defTabSz="488950">
            <a:lnSpc>
              <a:spcPct val="90000"/>
            </a:lnSpc>
            <a:spcBef>
              <a:spcPct val="0"/>
            </a:spcBef>
            <a:spcAft>
              <a:spcPct val="35000"/>
            </a:spcAft>
            <a:buNone/>
          </a:pPr>
          <a:r>
            <a:rPr lang="en-US" sz="1100" kern="1200"/>
            <a:t>During the early 1980s, strategic steps away from the chaebol.  Moved back from heavy investment in military production. </a:t>
          </a:r>
        </a:p>
      </dsp:txBody>
      <dsp:txXfrm>
        <a:off x="6655" y="1575769"/>
        <a:ext cx="1960706" cy="1573459"/>
      </dsp:txXfrm>
    </dsp:sp>
    <dsp:sp modelId="{00155262-D259-49D2-937C-BFE5417C3B6F}">
      <dsp:nvSpPr>
        <dsp:cNvPr id="0" name=""/>
        <dsp:cNvSpPr/>
      </dsp:nvSpPr>
      <dsp:spPr>
        <a:xfrm>
          <a:off x="2185218" y="577426"/>
          <a:ext cx="1960706" cy="72"/>
        </a:xfrm>
        <a:prstGeom prst="rect">
          <a:avLst/>
        </a:prstGeom>
        <a:solidFill>
          <a:schemeClr val="accent2">
            <a:tint val="40000"/>
            <a:alpha val="90000"/>
            <a:hueOff val="-876823"/>
            <a:satOff val="9666"/>
            <a:lumOff val="921"/>
            <a:alphaOff val="0"/>
          </a:schemeClr>
        </a:solidFill>
        <a:ln w="19050" cap="rnd" cmpd="sng" algn="ctr">
          <a:solidFill>
            <a:schemeClr val="accent2">
              <a:tint val="40000"/>
              <a:alpha val="90000"/>
              <a:hueOff val="-876823"/>
              <a:satOff val="9666"/>
              <a:lumOff val="921"/>
              <a:alphaOff val="0"/>
            </a:schemeClr>
          </a:solidFill>
          <a:prstDash val="solid"/>
        </a:ln>
        <a:effectLst/>
      </dsp:spPr>
      <dsp:style>
        <a:lnRef idx="2">
          <a:scrgbClr r="0" g="0" b="0"/>
        </a:lnRef>
        <a:fillRef idx="1">
          <a:scrgbClr r="0" g="0" b="0"/>
        </a:fillRef>
        <a:effectRef idx="0">
          <a:scrgbClr r="0" g="0" b="0"/>
        </a:effectRef>
        <a:fontRef idx="minor"/>
      </dsp:style>
    </dsp:sp>
    <dsp:sp modelId="{4FD881F1-D1E8-4BEA-A6E8-8670530880C4}">
      <dsp:nvSpPr>
        <dsp:cNvPr id="0" name=""/>
        <dsp:cNvSpPr/>
      </dsp:nvSpPr>
      <dsp:spPr>
        <a:xfrm>
          <a:off x="4198210" y="504191"/>
          <a:ext cx="100213" cy="188411"/>
        </a:xfrm>
        <a:prstGeom prst="chevron">
          <a:avLst>
            <a:gd name="adj" fmla="val 90000"/>
          </a:avLst>
        </a:prstGeom>
        <a:solidFill>
          <a:schemeClr val="accent2">
            <a:tint val="40000"/>
            <a:alpha val="90000"/>
            <a:hueOff val="-1169097"/>
            <a:satOff val="12888"/>
            <a:lumOff val="1227"/>
            <a:alphaOff val="0"/>
          </a:schemeClr>
        </a:solidFill>
        <a:ln w="19050" cap="rnd" cmpd="sng" algn="ctr">
          <a:solidFill>
            <a:schemeClr val="accent2">
              <a:tint val="40000"/>
              <a:alpha val="90000"/>
              <a:hueOff val="-1169097"/>
              <a:satOff val="12888"/>
              <a:lumOff val="1227"/>
              <a:alphaOff val="0"/>
            </a:schemeClr>
          </a:solidFill>
          <a:prstDash val="solid"/>
        </a:ln>
        <a:effectLst/>
      </dsp:spPr>
      <dsp:style>
        <a:lnRef idx="2">
          <a:scrgbClr r="0" g="0" b="0"/>
        </a:lnRef>
        <a:fillRef idx="1">
          <a:scrgbClr r="0" g="0" b="0"/>
        </a:fillRef>
        <a:effectRef idx="0">
          <a:scrgbClr r="0" g="0" b="0"/>
        </a:effectRef>
        <a:fontRef idx="minor"/>
      </dsp:style>
    </dsp:sp>
    <dsp:sp modelId="{A9ED6A15-22AE-42A2-843D-F40085BC9073}">
      <dsp:nvSpPr>
        <dsp:cNvPr id="0" name=""/>
        <dsp:cNvSpPr/>
      </dsp:nvSpPr>
      <dsp:spPr>
        <a:xfrm>
          <a:off x="2725005" y="136896"/>
          <a:ext cx="881132" cy="881132"/>
        </a:xfrm>
        <a:prstGeom prst="ellipse">
          <a:avLst/>
        </a:prstGeom>
        <a:solidFill>
          <a:schemeClr val="accent2">
            <a:hueOff val="-741071"/>
            <a:satOff val="3550"/>
            <a:lumOff val="3284"/>
            <a:alphaOff val="0"/>
          </a:schemeClr>
        </a:solidFill>
        <a:ln w="19050" cap="rnd" cmpd="sng" algn="ctr">
          <a:solidFill>
            <a:schemeClr val="accent2">
              <a:hueOff val="-741071"/>
              <a:satOff val="3550"/>
              <a:lumOff val="328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93" tIns="34193" rIns="34193" bIns="34193" numCol="1" spcCol="1270" anchor="ctr" anchorCtr="0">
          <a:noAutofit/>
        </a:bodyPr>
        <a:lstStyle/>
        <a:p>
          <a:pPr marL="0" lvl="0" indent="0" algn="ctr" defTabSz="1822450">
            <a:lnSpc>
              <a:spcPct val="90000"/>
            </a:lnSpc>
            <a:spcBef>
              <a:spcPct val="0"/>
            </a:spcBef>
            <a:spcAft>
              <a:spcPct val="35000"/>
            </a:spcAft>
            <a:buNone/>
          </a:pPr>
          <a:r>
            <a:rPr lang="en-US" sz="4100" kern="1200"/>
            <a:t>2</a:t>
          </a:r>
        </a:p>
      </dsp:txBody>
      <dsp:txXfrm>
        <a:off x="2854044" y="265935"/>
        <a:ext cx="623054" cy="623054"/>
      </dsp:txXfrm>
    </dsp:sp>
    <dsp:sp modelId="{745A1B8F-220F-4FB3-A2AF-60844ECF5A5E}">
      <dsp:nvSpPr>
        <dsp:cNvPr id="0" name=""/>
        <dsp:cNvSpPr/>
      </dsp:nvSpPr>
      <dsp:spPr>
        <a:xfrm>
          <a:off x="2185218" y="1183628"/>
          <a:ext cx="1960706" cy="1965600"/>
        </a:xfrm>
        <a:prstGeom prst="upArrowCallout">
          <a:avLst>
            <a:gd name="adj1" fmla="val 50000"/>
            <a:gd name="adj2" fmla="val 20000"/>
            <a:gd name="adj3" fmla="val 20000"/>
            <a:gd name="adj4" fmla="val 100000"/>
          </a:avLst>
        </a:prstGeom>
        <a:solidFill>
          <a:schemeClr val="accent2">
            <a:tint val="40000"/>
            <a:alpha val="90000"/>
            <a:hueOff val="-1461371"/>
            <a:satOff val="16110"/>
            <a:lumOff val="1534"/>
            <a:alphaOff val="0"/>
          </a:schemeClr>
        </a:solidFill>
        <a:ln w="19050" cap="rnd" cmpd="sng" algn="ctr">
          <a:solidFill>
            <a:schemeClr val="accent2">
              <a:tint val="40000"/>
              <a:alpha val="90000"/>
              <a:hueOff val="-1461371"/>
              <a:satOff val="16110"/>
              <a:lumOff val="15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63" tIns="165100" rIns="154663" bIns="165100" numCol="1" spcCol="1270" anchor="t" anchorCtr="0">
          <a:noAutofit/>
        </a:bodyPr>
        <a:lstStyle/>
        <a:p>
          <a:pPr marL="0" lvl="0" indent="0" algn="l" defTabSz="488950">
            <a:lnSpc>
              <a:spcPct val="90000"/>
            </a:lnSpc>
            <a:spcBef>
              <a:spcPct val="0"/>
            </a:spcBef>
            <a:spcAft>
              <a:spcPct val="35000"/>
            </a:spcAft>
            <a:buNone/>
          </a:pPr>
          <a:r>
            <a:rPr lang="en-US" sz="1100" kern="1200"/>
            <a:t>High technology industries takeoff.  Samsung and Hyundai become global brand names.</a:t>
          </a:r>
        </a:p>
      </dsp:txBody>
      <dsp:txXfrm>
        <a:off x="2185218" y="1575769"/>
        <a:ext cx="1960706" cy="1573459"/>
      </dsp:txXfrm>
    </dsp:sp>
    <dsp:sp modelId="{43D7B62E-5405-4B18-B880-6BDFADB79900}">
      <dsp:nvSpPr>
        <dsp:cNvPr id="0" name=""/>
        <dsp:cNvSpPr/>
      </dsp:nvSpPr>
      <dsp:spPr>
        <a:xfrm>
          <a:off x="4363781" y="577426"/>
          <a:ext cx="1960706" cy="72"/>
        </a:xfrm>
        <a:prstGeom prst="rect">
          <a:avLst/>
        </a:prstGeom>
        <a:solidFill>
          <a:schemeClr val="accent2">
            <a:tint val="40000"/>
            <a:alpha val="90000"/>
            <a:hueOff val="-1753645"/>
            <a:satOff val="19332"/>
            <a:lumOff val="1841"/>
            <a:alphaOff val="0"/>
          </a:schemeClr>
        </a:solidFill>
        <a:ln w="19050" cap="rnd" cmpd="sng" algn="ctr">
          <a:solidFill>
            <a:schemeClr val="accent2">
              <a:tint val="40000"/>
              <a:alpha val="90000"/>
              <a:hueOff val="-1753645"/>
              <a:satOff val="19332"/>
              <a:lumOff val="1841"/>
              <a:alphaOff val="0"/>
            </a:schemeClr>
          </a:solidFill>
          <a:prstDash val="solid"/>
        </a:ln>
        <a:effectLst/>
      </dsp:spPr>
      <dsp:style>
        <a:lnRef idx="2">
          <a:scrgbClr r="0" g="0" b="0"/>
        </a:lnRef>
        <a:fillRef idx="1">
          <a:scrgbClr r="0" g="0" b="0"/>
        </a:fillRef>
        <a:effectRef idx="0">
          <a:scrgbClr r="0" g="0" b="0"/>
        </a:effectRef>
        <a:fontRef idx="minor"/>
      </dsp:style>
    </dsp:sp>
    <dsp:sp modelId="{3090750A-D5D4-4E37-8611-3D062B4AAF77}">
      <dsp:nvSpPr>
        <dsp:cNvPr id="0" name=""/>
        <dsp:cNvSpPr/>
      </dsp:nvSpPr>
      <dsp:spPr>
        <a:xfrm>
          <a:off x="6376773" y="504191"/>
          <a:ext cx="100213" cy="188411"/>
        </a:xfrm>
        <a:prstGeom prst="chevron">
          <a:avLst>
            <a:gd name="adj" fmla="val 90000"/>
          </a:avLst>
        </a:prstGeom>
        <a:solidFill>
          <a:schemeClr val="accent2">
            <a:tint val="40000"/>
            <a:alpha val="90000"/>
            <a:hueOff val="-2045920"/>
            <a:satOff val="22554"/>
            <a:lumOff val="2148"/>
            <a:alphaOff val="0"/>
          </a:schemeClr>
        </a:solidFill>
        <a:ln w="19050" cap="rnd" cmpd="sng" algn="ctr">
          <a:solidFill>
            <a:schemeClr val="accent2">
              <a:tint val="40000"/>
              <a:alpha val="90000"/>
              <a:hueOff val="-2045920"/>
              <a:satOff val="22554"/>
              <a:lumOff val="2148"/>
              <a:alphaOff val="0"/>
            </a:schemeClr>
          </a:solidFill>
          <a:prstDash val="solid"/>
        </a:ln>
        <a:effectLst/>
      </dsp:spPr>
      <dsp:style>
        <a:lnRef idx="2">
          <a:scrgbClr r="0" g="0" b="0"/>
        </a:lnRef>
        <a:fillRef idx="1">
          <a:scrgbClr r="0" g="0" b="0"/>
        </a:fillRef>
        <a:effectRef idx="0">
          <a:scrgbClr r="0" g="0" b="0"/>
        </a:effectRef>
        <a:fontRef idx="minor"/>
      </dsp:style>
    </dsp:sp>
    <dsp:sp modelId="{317F1C90-B512-42E0-8A1A-0D15FAACEB12}">
      <dsp:nvSpPr>
        <dsp:cNvPr id="0" name=""/>
        <dsp:cNvSpPr/>
      </dsp:nvSpPr>
      <dsp:spPr>
        <a:xfrm>
          <a:off x="4903568" y="136896"/>
          <a:ext cx="881132" cy="881132"/>
        </a:xfrm>
        <a:prstGeom prst="ellipse">
          <a:avLst/>
        </a:prstGeom>
        <a:solidFill>
          <a:schemeClr val="accent2">
            <a:hueOff val="-1482143"/>
            <a:satOff val="7100"/>
            <a:lumOff val="6569"/>
            <a:alphaOff val="0"/>
          </a:schemeClr>
        </a:solidFill>
        <a:ln w="19050" cap="rnd" cmpd="sng" algn="ctr">
          <a:solidFill>
            <a:schemeClr val="accent2">
              <a:hueOff val="-1482143"/>
              <a:satOff val="7100"/>
              <a:lumOff val="6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93" tIns="34193" rIns="34193" bIns="34193" numCol="1" spcCol="1270" anchor="ctr" anchorCtr="0">
          <a:noAutofit/>
        </a:bodyPr>
        <a:lstStyle/>
        <a:p>
          <a:pPr marL="0" lvl="0" indent="0" algn="ctr" defTabSz="1822450">
            <a:lnSpc>
              <a:spcPct val="90000"/>
            </a:lnSpc>
            <a:spcBef>
              <a:spcPct val="0"/>
            </a:spcBef>
            <a:spcAft>
              <a:spcPct val="35000"/>
            </a:spcAft>
            <a:buNone/>
          </a:pPr>
          <a:r>
            <a:rPr lang="en-US" sz="4100" kern="1200"/>
            <a:t>3</a:t>
          </a:r>
        </a:p>
      </dsp:txBody>
      <dsp:txXfrm>
        <a:off x="5032607" y="265935"/>
        <a:ext cx="623054" cy="623054"/>
      </dsp:txXfrm>
    </dsp:sp>
    <dsp:sp modelId="{96CAF8B5-3196-489A-B78D-0EA2D248D5B8}">
      <dsp:nvSpPr>
        <dsp:cNvPr id="0" name=""/>
        <dsp:cNvSpPr/>
      </dsp:nvSpPr>
      <dsp:spPr>
        <a:xfrm>
          <a:off x="4363781" y="1183628"/>
          <a:ext cx="1960706" cy="1965600"/>
        </a:xfrm>
        <a:prstGeom prst="upArrowCallout">
          <a:avLst>
            <a:gd name="adj1" fmla="val 50000"/>
            <a:gd name="adj2" fmla="val 20000"/>
            <a:gd name="adj3" fmla="val 20000"/>
            <a:gd name="adj4" fmla="val 100000"/>
          </a:avLst>
        </a:prstGeom>
        <a:solidFill>
          <a:schemeClr val="accent2">
            <a:tint val="40000"/>
            <a:alpha val="90000"/>
            <a:hueOff val="-2338194"/>
            <a:satOff val="25775"/>
            <a:lumOff val="2455"/>
            <a:alphaOff val="0"/>
          </a:schemeClr>
        </a:solidFill>
        <a:ln w="19050" cap="rnd" cmpd="sng" algn="ctr">
          <a:solidFill>
            <a:schemeClr val="accent2">
              <a:tint val="40000"/>
              <a:alpha val="90000"/>
              <a:hueOff val="-2338194"/>
              <a:satOff val="25775"/>
              <a:lumOff val="24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63" tIns="165100" rIns="154663" bIns="165100" numCol="1" spcCol="1270" anchor="t" anchorCtr="0">
          <a:noAutofit/>
        </a:bodyPr>
        <a:lstStyle/>
        <a:p>
          <a:pPr marL="0" lvl="0" indent="0" algn="l" defTabSz="488950">
            <a:lnSpc>
              <a:spcPct val="90000"/>
            </a:lnSpc>
            <a:spcBef>
              <a:spcPct val="0"/>
            </a:spcBef>
            <a:spcAft>
              <a:spcPct val="35000"/>
            </a:spcAft>
            <a:buNone/>
          </a:pPr>
          <a:r>
            <a:rPr lang="en-US" sz="1100" kern="1200"/>
            <a:t>Real gross domestic product per capita increased by a remarkable 248 percent from $530 to $18,500</a:t>
          </a:r>
          <a:r>
            <a:rPr lang="en-US" sz="1100" b="1" kern="1200"/>
            <a:t> </a:t>
          </a:r>
          <a:r>
            <a:rPr lang="en-US" sz="1100" kern="1200"/>
            <a:t>in 2011 USD!</a:t>
          </a:r>
        </a:p>
      </dsp:txBody>
      <dsp:txXfrm>
        <a:off x="4363781" y="1575769"/>
        <a:ext cx="1960706" cy="1573459"/>
      </dsp:txXfrm>
    </dsp:sp>
    <dsp:sp modelId="{BC9377A4-B106-4986-9CDC-8A4B1D29D840}">
      <dsp:nvSpPr>
        <dsp:cNvPr id="0" name=""/>
        <dsp:cNvSpPr/>
      </dsp:nvSpPr>
      <dsp:spPr>
        <a:xfrm>
          <a:off x="6542343" y="577426"/>
          <a:ext cx="1960706" cy="72"/>
        </a:xfrm>
        <a:prstGeom prst="rect">
          <a:avLst/>
        </a:prstGeom>
        <a:solidFill>
          <a:schemeClr val="accent2">
            <a:tint val="40000"/>
            <a:alpha val="90000"/>
            <a:hueOff val="-2630468"/>
            <a:satOff val="28997"/>
            <a:lumOff val="2762"/>
            <a:alphaOff val="0"/>
          </a:schemeClr>
        </a:solidFill>
        <a:ln w="19050" cap="rnd" cmpd="sng" algn="ctr">
          <a:solidFill>
            <a:schemeClr val="accent2">
              <a:tint val="40000"/>
              <a:alpha val="90000"/>
              <a:hueOff val="-2630468"/>
              <a:satOff val="28997"/>
              <a:lumOff val="2762"/>
              <a:alphaOff val="0"/>
            </a:schemeClr>
          </a:solidFill>
          <a:prstDash val="solid"/>
        </a:ln>
        <a:effectLst/>
      </dsp:spPr>
      <dsp:style>
        <a:lnRef idx="2">
          <a:scrgbClr r="0" g="0" b="0"/>
        </a:lnRef>
        <a:fillRef idx="1">
          <a:scrgbClr r="0" g="0" b="0"/>
        </a:fillRef>
        <a:effectRef idx="0">
          <a:scrgbClr r="0" g="0" b="0"/>
        </a:effectRef>
        <a:fontRef idx="minor"/>
      </dsp:style>
    </dsp:sp>
    <dsp:sp modelId="{3921683C-3C14-4FCD-AC47-D4A46D02389C}">
      <dsp:nvSpPr>
        <dsp:cNvPr id="0" name=""/>
        <dsp:cNvSpPr/>
      </dsp:nvSpPr>
      <dsp:spPr>
        <a:xfrm>
          <a:off x="8555336" y="504191"/>
          <a:ext cx="100213" cy="188411"/>
        </a:xfrm>
        <a:prstGeom prst="chevron">
          <a:avLst>
            <a:gd name="adj" fmla="val 90000"/>
          </a:avLst>
        </a:prstGeom>
        <a:solidFill>
          <a:schemeClr val="accent2">
            <a:tint val="40000"/>
            <a:alpha val="90000"/>
            <a:hueOff val="-2922742"/>
            <a:satOff val="32219"/>
            <a:lumOff val="3069"/>
            <a:alphaOff val="0"/>
          </a:schemeClr>
        </a:solidFill>
        <a:ln w="19050" cap="rnd" cmpd="sng" algn="ctr">
          <a:solidFill>
            <a:schemeClr val="accent2">
              <a:tint val="40000"/>
              <a:alpha val="90000"/>
              <a:hueOff val="-2922742"/>
              <a:satOff val="32219"/>
              <a:lumOff val="3069"/>
              <a:alphaOff val="0"/>
            </a:schemeClr>
          </a:solidFill>
          <a:prstDash val="solid"/>
        </a:ln>
        <a:effectLst/>
      </dsp:spPr>
      <dsp:style>
        <a:lnRef idx="2">
          <a:scrgbClr r="0" g="0" b="0"/>
        </a:lnRef>
        <a:fillRef idx="1">
          <a:scrgbClr r="0" g="0" b="0"/>
        </a:fillRef>
        <a:effectRef idx="0">
          <a:scrgbClr r="0" g="0" b="0"/>
        </a:effectRef>
        <a:fontRef idx="minor"/>
      </dsp:style>
    </dsp:sp>
    <dsp:sp modelId="{76CA84FF-6113-40A2-B8D1-434D9C2EA49E}">
      <dsp:nvSpPr>
        <dsp:cNvPr id="0" name=""/>
        <dsp:cNvSpPr/>
      </dsp:nvSpPr>
      <dsp:spPr>
        <a:xfrm>
          <a:off x="7082131" y="136896"/>
          <a:ext cx="881132" cy="881132"/>
        </a:xfrm>
        <a:prstGeom prst="ellipse">
          <a:avLst/>
        </a:prstGeom>
        <a:solidFill>
          <a:schemeClr val="accent2">
            <a:hueOff val="-2223214"/>
            <a:satOff val="10650"/>
            <a:lumOff val="9853"/>
            <a:alphaOff val="0"/>
          </a:schemeClr>
        </a:solidFill>
        <a:ln w="19050" cap="rnd" cmpd="sng" algn="ctr">
          <a:solidFill>
            <a:schemeClr val="accent2">
              <a:hueOff val="-2223214"/>
              <a:satOff val="10650"/>
              <a:lumOff val="98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93" tIns="34193" rIns="34193" bIns="34193" numCol="1" spcCol="1270" anchor="ctr" anchorCtr="0">
          <a:noAutofit/>
        </a:bodyPr>
        <a:lstStyle/>
        <a:p>
          <a:pPr marL="0" lvl="0" indent="0" algn="ctr" defTabSz="1822450">
            <a:lnSpc>
              <a:spcPct val="90000"/>
            </a:lnSpc>
            <a:spcBef>
              <a:spcPct val="0"/>
            </a:spcBef>
            <a:spcAft>
              <a:spcPct val="35000"/>
            </a:spcAft>
            <a:buNone/>
          </a:pPr>
          <a:r>
            <a:rPr lang="en-US" sz="4100" kern="1200"/>
            <a:t>4</a:t>
          </a:r>
        </a:p>
      </dsp:txBody>
      <dsp:txXfrm>
        <a:off x="7211170" y="265935"/>
        <a:ext cx="623054" cy="623054"/>
      </dsp:txXfrm>
    </dsp:sp>
    <dsp:sp modelId="{224BA7C7-B8E5-4476-A824-FD49E02AE751}">
      <dsp:nvSpPr>
        <dsp:cNvPr id="0" name=""/>
        <dsp:cNvSpPr/>
      </dsp:nvSpPr>
      <dsp:spPr>
        <a:xfrm>
          <a:off x="6542343" y="1183628"/>
          <a:ext cx="1960706" cy="1965600"/>
        </a:xfrm>
        <a:prstGeom prst="upArrowCallout">
          <a:avLst>
            <a:gd name="adj1" fmla="val 50000"/>
            <a:gd name="adj2" fmla="val 20000"/>
            <a:gd name="adj3" fmla="val 20000"/>
            <a:gd name="adj4" fmla="val 100000"/>
          </a:avLst>
        </a:prstGeom>
        <a:solidFill>
          <a:schemeClr val="accent2">
            <a:tint val="40000"/>
            <a:alpha val="90000"/>
            <a:hueOff val="-3215016"/>
            <a:satOff val="35441"/>
            <a:lumOff val="3375"/>
            <a:alphaOff val="0"/>
          </a:schemeClr>
        </a:solidFill>
        <a:ln w="19050" cap="rnd" cmpd="sng" algn="ctr">
          <a:solidFill>
            <a:schemeClr val="accent2">
              <a:tint val="40000"/>
              <a:alpha val="90000"/>
              <a:hueOff val="-3215016"/>
              <a:satOff val="35441"/>
              <a:lumOff val="33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63" tIns="165100" rIns="154663" bIns="165100" numCol="1" spcCol="1270" anchor="t" anchorCtr="0">
          <a:noAutofit/>
        </a:bodyPr>
        <a:lstStyle/>
        <a:p>
          <a:pPr marL="0" lvl="0" indent="0" algn="l" defTabSz="488950">
            <a:lnSpc>
              <a:spcPct val="90000"/>
            </a:lnSpc>
            <a:spcBef>
              <a:spcPct val="0"/>
            </a:spcBef>
            <a:spcAft>
              <a:spcPct val="35000"/>
            </a:spcAft>
            <a:buNone/>
          </a:pPr>
          <a:r>
            <a:rPr lang="en-US" sz="1100" kern="1200"/>
            <a:t>And then…</a:t>
          </a:r>
        </a:p>
        <a:p>
          <a:pPr marL="57150" lvl="1" indent="-57150" algn="l" defTabSz="488950">
            <a:lnSpc>
              <a:spcPct val="90000"/>
            </a:lnSpc>
            <a:spcBef>
              <a:spcPct val="0"/>
            </a:spcBef>
            <a:spcAft>
              <a:spcPct val="15000"/>
            </a:spcAft>
            <a:buChar char="•"/>
          </a:pPr>
          <a:r>
            <a:rPr lang="en-US" sz="1100" kern="1200"/>
            <a:t>Asian financial crisis of 1997-98 </a:t>
          </a:r>
        </a:p>
        <a:p>
          <a:pPr marL="57150" lvl="1" indent="-57150" algn="l" defTabSz="488950">
            <a:lnSpc>
              <a:spcPct val="90000"/>
            </a:lnSpc>
            <a:spcBef>
              <a:spcPct val="0"/>
            </a:spcBef>
            <a:spcAft>
              <a:spcPct val="15000"/>
            </a:spcAft>
            <a:buChar char="•"/>
          </a:pPr>
          <a:r>
            <a:rPr lang="en-US" sz="1100" kern="1200"/>
            <a:t>International Monetary Fund (IMF) provides $57B bailout in exchange for more plans to decentralize.</a:t>
          </a:r>
        </a:p>
      </dsp:txBody>
      <dsp:txXfrm>
        <a:off x="6542343" y="1575769"/>
        <a:ext cx="1960706" cy="1573459"/>
      </dsp:txXfrm>
    </dsp:sp>
    <dsp:sp modelId="{3EFF0B89-842C-4FC4-BBBF-26A98E5A2DC8}">
      <dsp:nvSpPr>
        <dsp:cNvPr id="0" name=""/>
        <dsp:cNvSpPr/>
      </dsp:nvSpPr>
      <dsp:spPr>
        <a:xfrm>
          <a:off x="8720906" y="577426"/>
          <a:ext cx="980353" cy="72"/>
        </a:xfrm>
        <a:prstGeom prst="rect">
          <a:avLst/>
        </a:prstGeom>
        <a:solidFill>
          <a:schemeClr val="accent2">
            <a:tint val="40000"/>
            <a:alpha val="90000"/>
            <a:hueOff val="-3507291"/>
            <a:satOff val="38663"/>
            <a:lumOff val="3682"/>
            <a:alphaOff val="0"/>
          </a:schemeClr>
        </a:solidFill>
        <a:ln w="19050" cap="rnd" cmpd="sng" algn="ctr">
          <a:solidFill>
            <a:schemeClr val="accent2">
              <a:tint val="40000"/>
              <a:alpha val="90000"/>
              <a:hueOff val="-3507291"/>
              <a:satOff val="38663"/>
              <a:lumOff val="3682"/>
              <a:alphaOff val="0"/>
            </a:schemeClr>
          </a:solidFill>
          <a:prstDash val="solid"/>
        </a:ln>
        <a:effectLst/>
      </dsp:spPr>
      <dsp:style>
        <a:lnRef idx="2">
          <a:scrgbClr r="0" g="0" b="0"/>
        </a:lnRef>
        <a:fillRef idx="1">
          <a:scrgbClr r="0" g="0" b="0"/>
        </a:fillRef>
        <a:effectRef idx="0">
          <a:scrgbClr r="0" g="0" b="0"/>
        </a:effectRef>
        <a:fontRef idx="minor"/>
      </dsp:style>
    </dsp:sp>
    <dsp:sp modelId="{47845A91-C5BB-4ADB-9E3E-C393B4B49FD1}">
      <dsp:nvSpPr>
        <dsp:cNvPr id="0" name=""/>
        <dsp:cNvSpPr/>
      </dsp:nvSpPr>
      <dsp:spPr>
        <a:xfrm>
          <a:off x="9260693" y="136896"/>
          <a:ext cx="881132" cy="881132"/>
        </a:xfrm>
        <a:prstGeom prst="ellipse">
          <a:avLst/>
        </a:prstGeom>
        <a:solidFill>
          <a:schemeClr val="accent2">
            <a:hueOff val="-2964286"/>
            <a:satOff val="14200"/>
            <a:lumOff val="13137"/>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93" tIns="34193" rIns="34193" bIns="34193" numCol="1" spcCol="1270" anchor="ctr" anchorCtr="0">
          <a:noAutofit/>
        </a:bodyPr>
        <a:lstStyle/>
        <a:p>
          <a:pPr marL="0" lvl="0" indent="0" algn="ctr" defTabSz="1822450">
            <a:lnSpc>
              <a:spcPct val="90000"/>
            </a:lnSpc>
            <a:spcBef>
              <a:spcPct val="0"/>
            </a:spcBef>
            <a:spcAft>
              <a:spcPct val="35000"/>
            </a:spcAft>
            <a:buNone/>
          </a:pPr>
          <a:r>
            <a:rPr lang="en-US" sz="4100" kern="1200"/>
            <a:t>5</a:t>
          </a:r>
        </a:p>
      </dsp:txBody>
      <dsp:txXfrm>
        <a:off x="9389732" y="265935"/>
        <a:ext cx="623054" cy="623054"/>
      </dsp:txXfrm>
    </dsp:sp>
    <dsp:sp modelId="{4DB45E06-6FAE-49B6-AEA8-F7522A424FC2}">
      <dsp:nvSpPr>
        <dsp:cNvPr id="0" name=""/>
        <dsp:cNvSpPr/>
      </dsp:nvSpPr>
      <dsp:spPr>
        <a:xfrm>
          <a:off x="8720906" y="1183628"/>
          <a:ext cx="1960706" cy="1965600"/>
        </a:xfrm>
        <a:prstGeom prst="upArrowCallout">
          <a:avLst>
            <a:gd name="adj1" fmla="val 50000"/>
            <a:gd name="adj2" fmla="val 20000"/>
            <a:gd name="adj3" fmla="val 20000"/>
            <a:gd name="adj4" fmla="val 100000"/>
          </a:avLst>
        </a:prstGeom>
        <a:solidFill>
          <a:schemeClr val="accent2">
            <a:tint val="40000"/>
            <a:alpha val="90000"/>
            <a:hueOff val="-4091839"/>
            <a:satOff val="45107"/>
            <a:lumOff val="4296"/>
            <a:alphaOff val="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63" tIns="165100" rIns="154663" bIns="165100" numCol="1" spcCol="1270" anchor="t" anchorCtr="0">
          <a:noAutofit/>
        </a:bodyPr>
        <a:lstStyle/>
        <a:p>
          <a:pPr marL="0" lvl="0" indent="0" algn="l" defTabSz="488950">
            <a:lnSpc>
              <a:spcPct val="90000"/>
            </a:lnSpc>
            <a:spcBef>
              <a:spcPct val="0"/>
            </a:spcBef>
            <a:spcAft>
              <a:spcPct val="35000"/>
            </a:spcAft>
            <a:buNone/>
          </a:pPr>
          <a:r>
            <a:rPr lang="en-US" sz="1100" kern="1200"/>
            <a:t>Result more growth and development with the “creative economy” stepping forward</a:t>
          </a:r>
        </a:p>
      </dsp:txBody>
      <dsp:txXfrm>
        <a:off x="8720906" y="1575769"/>
        <a:ext cx="1960706" cy="1573459"/>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72612D-3B2D-4EAD-B576-3629A4747B74}" type="datetimeFigureOut">
              <a:rPr lang="en-US" smtClean="0"/>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1C9D6-D589-43C9-9146-F1A13BC86FA6}" type="slidenum">
              <a:rPr lang="en-US" smtClean="0"/>
              <a:t>‹#›</a:t>
            </a:fld>
            <a:endParaRPr lang="en-US"/>
          </a:p>
        </p:txBody>
      </p:sp>
    </p:spTree>
    <p:extLst>
      <p:ext uri="{BB962C8B-B14F-4D97-AF65-F5344CB8AC3E}">
        <p14:creationId xmlns:p14="http://schemas.microsoft.com/office/powerpoint/2010/main" val="458082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72612D-3B2D-4EAD-B576-3629A4747B74}" type="datetimeFigureOut">
              <a:rPr lang="en-US" smtClean="0"/>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1C9D6-D589-43C9-9146-F1A13BC86FA6}" type="slidenum">
              <a:rPr lang="en-US" smtClean="0"/>
              <a:t>‹#›</a:t>
            </a:fld>
            <a:endParaRPr lang="en-US"/>
          </a:p>
        </p:txBody>
      </p:sp>
    </p:spTree>
    <p:extLst>
      <p:ext uri="{BB962C8B-B14F-4D97-AF65-F5344CB8AC3E}">
        <p14:creationId xmlns:p14="http://schemas.microsoft.com/office/powerpoint/2010/main" val="1412275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72612D-3B2D-4EAD-B576-3629A4747B74}" type="datetimeFigureOut">
              <a:rPr lang="en-US" smtClean="0"/>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1C9D6-D589-43C9-9146-F1A13BC86FA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45986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72612D-3B2D-4EAD-B576-3629A4747B74}" type="datetimeFigureOut">
              <a:rPr lang="en-US" smtClean="0"/>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1C9D6-D589-43C9-9146-F1A13BC86FA6}" type="slidenum">
              <a:rPr lang="en-US" smtClean="0"/>
              <a:t>‹#›</a:t>
            </a:fld>
            <a:endParaRPr lang="en-US"/>
          </a:p>
        </p:txBody>
      </p:sp>
    </p:spTree>
    <p:extLst>
      <p:ext uri="{BB962C8B-B14F-4D97-AF65-F5344CB8AC3E}">
        <p14:creationId xmlns:p14="http://schemas.microsoft.com/office/powerpoint/2010/main" val="1076224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72612D-3B2D-4EAD-B576-3629A4747B74}" type="datetimeFigureOut">
              <a:rPr lang="en-US" smtClean="0"/>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1C9D6-D589-43C9-9146-F1A13BC86FA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53209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72612D-3B2D-4EAD-B576-3629A4747B74}" type="datetimeFigureOut">
              <a:rPr lang="en-US" smtClean="0"/>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1C9D6-D589-43C9-9146-F1A13BC86FA6}" type="slidenum">
              <a:rPr lang="en-US" smtClean="0"/>
              <a:t>‹#›</a:t>
            </a:fld>
            <a:endParaRPr lang="en-US"/>
          </a:p>
        </p:txBody>
      </p:sp>
    </p:spTree>
    <p:extLst>
      <p:ext uri="{BB962C8B-B14F-4D97-AF65-F5344CB8AC3E}">
        <p14:creationId xmlns:p14="http://schemas.microsoft.com/office/powerpoint/2010/main" val="2864805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2612D-3B2D-4EAD-B576-3629A4747B74}" type="datetimeFigureOut">
              <a:rPr lang="en-US" smtClean="0"/>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1C9D6-D589-43C9-9146-F1A13BC86FA6}" type="slidenum">
              <a:rPr lang="en-US" smtClean="0"/>
              <a:t>‹#›</a:t>
            </a:fld>
            <a:endParaRPr lang="en-US"/>
          </a:p>
        </p:txBody>
      </p:sp>
    </p:spTree>
    <p:extLst>
      <p:ext uri="{BB962C8B-B14F-4D97-AF65-F5344CB8AC3E}">
        <p14:creationId xmlns:p14="http://schemas.microsoft.com/office/powerpoint/2010/main" val="4284730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2612D-3B2D-4EAD-B576-3629A4747B74}" type="datetimeFigureOut">
              <a:rPr lang="en-US" smtClean="0"/>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1C9D6-D589-43C9-9146-F1A13BC86FA6}" type="slidenum">
              <a:rPr lang="en-US" smtClean="0"/>
              <a:t>‹#›</a:t>
            </a:fld>
            <a:endParaRPr lang="en-US"/>
          </a:p>
        </p:txBody>
      </p:sp>
    </p:spTree>
    <p:extLst>
      <p:ext uri="{BB962C8B-B14F-4D97-AF65-F5344CB8AC3E}">
        <p14:creationId xmlns:p14="http://schemas.microsoft.com/office/powerpoint/2010/main" val="1166327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2612D-3B2D-4EAD-B576-3629A4747B74}" type="datetimeFigureOut">
              <a:rPr lang="en-US" smtClean="0"/>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1C9D6-D589-43C9-9146-F1A13BC86FA6}" type="slidenum">
              <a:rPr lang="en-US" smtClean="0"/>
              <a:t>‹#›</a:t>
            </a:fld>
            <a:endParaRPr lang="en-US"/>
          </a:p>
        </p:txBody>
      </p:sp>
    </p:spTree>
    <p:extLst>
      <p:ext uri="{BB962C8B-B14F-4D97-AF65-F5344CB8AC3E}">
        <p14:creationId xmlns:p14="http://schemas.microsoft.com/office/powerpoint/2010/main" val="3329490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72612D-3B2D-4EAD-B576-3629A4747B74}" type="datetimeFigureOut">
              <a:rPr lang="en-US" smtClean="0"/>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1C9D6-D589-43C9-9146-F1A13BC86FA6}" type="slidenum">
              <a:rPr lang="en-US" smtClean="0"/>
              <a:t>‹#›</a:t>
            </a:fld>
            <a:endParaRPr lang="en-US"/>
          </a:p>
        </p:txBody>
      </p:sp>
    </p:spTree>
    <p:extLst>
      <p:ext uri="{BB962C8B-B14F-4D97-AF65-F5344CB8AC3E}">
        <p14:creationId xmlns:p14="http://schemas.microsoft.com/office/powerpoint/2010/main" val="305727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72612D-3B2D-4EAD-B576-3629A4747B74}" type="datetimeFigureOut">
              <a:rPr lang="en-US" smtClean="0"/>
              <a:t>8/20/2018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1C9D6-D589-43C9-9146-F1A13BC86FA6}" type="slidenum">
              <a:rPr lang="en-US" smtClean="0"/>
              <a:t>‹#›</a:t>
            </a:fld>
            <a:endParaRPr lang="en-US"/>
          </a:p>
        </p:txBody>
      </p:sp>
    </p:spTree>
    <p:extLst>
      <p:ext uri="{BB962C8B-B14F-4D97-AF65-F5344CB8AC3E}">
        <p14:creationId xmlns:p14="http://schemas.microsoft.com/office/powerpoint/2010/main" val="62093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72612D-3B2D-4EAD-B576-3629A4747B74}" type="datetimeFigureOut">
              <a:rPr lang="en-US" smtClean="0"/>
              <a:t>8/20/2018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81C9D6-D589-43C9-9146-F1A13BC86FA6}" type="slidenum">
              <a:rPr lang="en-US" smtClean="0"/>
              <a:t>‹#›</a:t>
            </a:fld>
            <a:endParaRPr lang="en-US"/>
          </a:p>
        </p:txBody>
      </p:sp>
    </p:spTree>
    <p:extLst>
      <p:ext uri="{BB962C8B-B14F-4D97-AF65-F5344CB8AC3E}">
        <p14:creationId xmlns:p14="http://schemas.microsoft.com/office/powerpoint/2010/main" val="59227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72612D-3B2D-4EAD-B576-3629A4747B74}" type="datetimeFigureOut">
              <a:rPr lang="en-US" smtClean="0"/>
              <a:t>8/20/2018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81C9D6-D589-43C9-9146-F1A13BC86FA6}" type="slidenum">
              <a:rPr lang="en-US" smtClean="0"/>
              <a:t>‹#›</a:t>
            </a:fld>
            <a:endParaRPr lang="en-US"/>
          </a:p>
        </p:txBody>
      </p:sp>
    </p:spTree>
    <p:extLst>
      <p:ext uri="{BB962C8B-B14F-4D97-AF65-F5344CB8AC3E}">
        <p14:creationId xmlns:p14="http://schemas.microsoft.com/office/powerpoint/2010/main" val="1329143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2612D-3B2D-4EAD-B576-3629A4747B74}" type="datetimeFigureOut">
              <a:rPr lang="en-US" smtClean="0"/>
              <a:t>8/20/2018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81C9D6-D589-43C9-9146-F1A13BC86FA6}" type="slidenum">
              <a:rPr lang="en-US" smtClean="0"/>
              <a:t>‹#›</a:t>
            </a:fld>
            <a:endParaRPr lang="en-US"/>
          </a:p>
        </p:txBody>
      </p:sp>
    </p:spTree>
    <p:extLst>
      <p:ext uri="{BB962C8B-B14F-4D97-AF65-F5344CB8AC3E}">
        <p14:creationId xmlns:p14="http://schemas.microsoft.com/office/powerpoint/2010/main" val="3451079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72612D-3B2D-4EAD-B576-3629A4747B74}" type="datetimeFigureOut">
              <a:rPr lang="en-US" smtClean="0"/>
              <a:t>8/20/2018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1C9D6-D589-43C9-9146-F1A13BC86FA6}" type="slidenum">
              <a:rPr lang="en-US" smtClean="0"/>
              <a:t>‹#›</a:t>
            </a:fld>
            <a:endParaRPr lang="en-US"/>
          </a:p>
        </p:txBody>
      </p:sp>
    </p:spTree>
    <p:extLst>
      <p:ext uri="{BB962C8B-B14F-4D97-AF65-F5344CB8AC3E}">
        <p14:creationId xmlns:p14="http://schemas.microsoft.com/office/powerpoint/2010/main" val="2417947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F72612D-3B2D-4EAD-B576-3629A4747B74}" type="datetimeFigureOut">
              <a:rPr lang="en-US" smtClean="0"/>
              <a:t>8/20/2018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1C9D6-D589-43C9-9146-F1A13BC86FA6}" type="slidenum">
              <a:rPr lang="en-US" smtClean="0"/>
              <a:t>‹#›</a:t>
            </a:fld>
            <a:endParaRPr lang="en-US"/>
          </a:p>
        </p:txBody>
      </p:sp>
    </p:spTree>
    <p:extLst>
      <p:ext uri="{BB962C8B-B14F-4D97-AF65-F5344CB8AC3E}">
        <p14:creationId xmlns:p14="http://schemas.microsoft.com/office/powerpoint/2010/main" val="3231007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F72612D-3B2D-4EAD-B576-3629A4747B74}" type="datetimeFigureOut">
              <a:rPr lang="en-US" smtClean="0"/>
              <a:t>8/20/2018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081C9D6-D589-43C9-9146-F1A13BC86FA6}" type="slidenum">
              <a:rPr lang="en-US" smtClean="0"/>
              <a:t>‹#›</a:t>
            </a:fld>
            <a:endParaRPr lang="en-US"/>
          </a:p>
        </p:txBody>
      </p:sp>
    </p:spTree>
    <p:extLst>
      <p:ext uri="{BB962C8B-B14F-4D97-AF65-F5344CB8AC3E}">
        <p14:creationId xmlns:p14="http://schemas.microsoft.com/office/powerpoint/2010/main" val="1262150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tawni.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ve.councilforeconed.org/" TargetMode="External"/><Relationship Id="rId2" Type="http://schemas.openxmlformats.org/officeDocument/2006/relationships/hyperlink" Target="http://www.fpri.org/" TargetMode="External"/><Relationship Id="rId1" Type="http://schemas.openxmlformats.org/officeDocument/2006/relationships/slideLayout" Target="../slideLayouts/slideLayout2.xml"/><Relationship Id="rId6" Type="http://schemas.openxmlformats.org/officeDocument/2006/relationships/hyperlink" Target="https://www.tawni.org/" TargetMode="External"/><Relationship Id="rId5" Type="http://schemas.openxmlformats.org/officeDocument/2006/relationships/hyperlink" Target="https://www.councilforeconed.org/resources/local-affiliates/" TargetMode="External"/><Relationship Id="rId4" Type="http://schemas.openxmlformats.org/officeDocument/2006/relationships/hyperlink" Target="https://www.councilforeconed.org/events/cee-national-conferenc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hyperlink" Target="https://www.huffingtonpost.com/entry/north-korea-photos_us_59a07221e4b06d67e3377f3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fpri.org/article/2017/04/nations-prosper-case-north-south-korea/" TargetMode="Externa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effectLst/>
              </a:rPr>
              <a:t>"Why Do Some Nations Prosper: North and South Korea"</a:t>
            </a:r>
            <a:br>
              <a:rPr lang="en-US" dirty="0">
                <a:effectLst/>
              </a:rPr>
            </a:b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12651743"/>
              </p:ext>
            </p:extLst>
          </p:nvPr>
        </p:nvGraphicFramePr>
        <p:xfrm>
          <a:off x="838200" y="3452654"/>
          <a:ext cx="8045408" cy="1920240"/>
        </p:xfrm>
        <a:graphic>
          <a:graphicData uri="http://schemas.openxmlformats.org/drawingml/2006/table">
            <a:tbl>
              <a:tblPr/>
              <a:tblGrid>
                <a:gridCol w="8045408">
                  <a:extLst>
                    <a:ext uri="{9D8B030D-6E8A-4147-A177-3AD203B41FA5}">
                      <a16:colId xmlns:a16="http://schemas.microsoft.com/office/drawing/2014/main" val="2063063978"/>
                    </a:ext>
                  </a:extLst>
                </a:gridCol>
              </a:tblGrid>
              <a:tr h="0">
                <a:tc>
                  <a:txBody>
                    <a:bodyPr/>
                    <a:lstStyle/>
                    <a:p>
                      <a:endParaRPr lang="en-US" dirty="0">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1114554802"/>
                  </a:ext>
                </a:extLst>
              </a:tr>
              <a:tr h="0">
                <a:tc>
                  <a:txBody>
                    <a:bodyPr/>
                    <a:lstStyle/>
                    <a:p>
                      <a:endParaRPr lang="en-US" dirty="0">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2152736221"/>
                  </a:ext>
                </a:extLst>
              </a:tr>
              <a:tr h="0">
                <a:tc>
                  <a:txBody>
                    <a:bodyPr/>
                    <a:lstStyle/>
                    <a:p>
                      <a:r>
                        <a:rPr lang="en-US" dirty="0">
                          <a:effectLst/>
                        </a:rPr>
                        <a:t>TAWNI HUNT FERRARINI, PhD</a:t>
                      </a:r>
                    </a:p>
                    <a:p>
                      <a:r>
                        <a:rPr lang="en-US" dirty="0">
                          <a:effectLst/>
                        </a:rPr>
                        <a:t>Robert W. Plaster Professor of Economic Education</a:t>
                      </a:r>
                    </a:p>
                    <a:p>
                      <a:r>
                        <a:rPr lang="en-US" dirty="0">
                          <a:effectLst/>
                        </a:rPr>
                        <a:t>Lindenwood University, St. Charles, MO 63303</a:t>
                      </a:r>
                    </a:p>
                    <a:p>
                      <a:r>
                        <a:rPr lang="en-US" dirty="0">
                          <a:effectLst/>
                          <a:hlinkClick r:id="rId2"/>
                        </a:rPr>
                        <a:t>Tawni.org</a:t>
                      </a:r>
                      <a:endParaRPr lang="en-US" dirty="0">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2496220936"/>
                  </a:ext>
                </a:extLst>
              </a:tr>
            </a:tbl>
          </a:graphicData>
        </a:graphic>
      </p:graphicFrame>
    </p:spTree>
    <p:extLst>
      <p:ext uri="{BB962C8B-B14F-4D97-AF65-F5344CB8AC3E}">
        <p14:creationId xmlns:p14="http://schemas.microsoft.com/office/powerpoint/2010/main" val="1789365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673754" y="643467"/>
            <a:ext cx="4203045" cy="1375608"/>
          </a:xfrm>
        </p:spPr>
        <p:txBody>
          <a:bodyPr anchor="ctr">
            <a:normAutofit/>
          </a:bodyPr>
          <a:lstStyle/>
          <a:p>
            <a:r>
              <a:rPr lang="en-US">
                <a:solidFill>
                  <a:schemeClr val="bg1"/>
                </a:solidFill>
              </a:rPr>
              <a:t>Institutions matter.</a:t>
            </a:r>
          </a:p>
        </p:txBody>
      </p:sp>
      <p:sp>
        <p:nvSpPr>
          <p:cNvPr id="3" name="Content Placeholder 2"/>
          <p:cNvSpPr>
            <a:spLocks noGrp="1"/>
          </p:cNvSpPr>
          <p:nvPr>
            <p:ph idx="1"/>
          </p:nvPr>
        </p:nvSpPr>
        <p:spPr>
          <a:xfrm>
            <a:off x="673754" y="2160590"/>
            <a:ext cx="3973943" cy="3440110"/>
          </a:xfrm>
        </p:spPr>
        <p:txBody>
          <a:bodyPr>
            <a:normAutofit/>
          </a:bodyPr>
          <a:lstStyle/>
          <a:p>
            <a:r>
              <a:rPr lang="en-US">
                <a:solidFill>
                  <a:schemeClr val="bg1"/>
                </a:solidFill>
              </a:rPr>
              <a:t>Economic systems matter.  </a:t>
            </a:r>
          </a:p>
          <a:p>
            <a:r>
              <a:rPr lang="en-US">
                <a:solidFill>
                  <a:schemeClr val="bg1"/>
                </a:solidFill>
              </a:rPr>
              <a:t>What explains the differences among nations in long-term economic growth in North Korea and South Korea when they have a shared history and culture?</a:t>
            </a:r>
          </a:p>
          <a:p>
            <a:r>
              <a:rPr lang="en-US">
                <a:solidFill>
                  <a:schemeClr val="bg1"/>
                </a:solidFill>
              </a:rPr>
              <a:t>North Korea relies on a command and control system while South Korea increasingly leans on a free market system to guide resource allocation.</a:t>
            </a:r>
          </a:p>
        </p:txBody>
      </p:sp>
      <p:pic>
        <p:nvPicPr>
          <p:cNvPr id="4" name="Picture 3"/>
          <p:cNvPicPr>
            <a:picLocks noChangeAspect="1"/>
          </p:cNvPicPr>
          <p:nvPr/>
        </p:nvPicPr>
        <p:blipFill rotWithShape="1">
          <a:blip r:embed="rId2"/>
          <a:srcRect l="21783" r="3420" b="1"/>
          <a:stretch/>
        </p:blipFill>
        <p:spPr>
          <a:xfrm>
            <a:off x="6096001" y="1196462"/>
            <a:ext cx="5143500" cy="4452561"/>
          </a:xfrm>
          <a:prstGeom prst="rect">
            <a:avLst/>
          </a:prstGeom>
        </p:spPr>
      </p:pic>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742967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institutional story</a:t>
            </a:r>
          </a:p>
        </p:txBody>
      </p:sp>
      <p:sp>
        <p:nvSpPr>
          <p:cNvPr id="4" name="Text Placeholder 3"/>
          <p:cNvSpPr>
            <a:spLocks noGrp="1"/>
          </p:cNvSpPr>
          <p:nvPr>
            <p:ph type="body" idx="1"/>
          </p:nvPr>
        </p:nvSpPr>
        <p:spPr/>
        <p:txBody>
          <a:bodyPr/>
          <a:lstStyle/>
          <a:p>
            <a:r>
              <a:rPr lang="en-US" dirty="0"/>
              <a:t>Shared beginnings and separation</a:t>
            </a:r>
          </a:p>
        </p:txBody>
      </p:sp>
      <p:sp>
        <p:nvSpPr>
          <p:cNvPr id="5" name="Content Placeholder 4"/>
          <p:cNvSpPr>
            <a:spLocks noGrp="1"/>
          </p:cNvSpPr>
          <p:nvPr>
            <p:ph sz="half" idx="2"/>
          </p:nvPr>
        </p:nvSpPr>
        <p:spPr/>
        <p:txBody>
          <a:bodyPr/>
          <a:lstStyle/>
          <a:p>
            <a:r>
              <a:rPr lang="en-US" dirty="0"/>
              <a:t>Hermit Kingdom</a:t>
            </a:r>
          </a:p>
          <a:p>
            <a:r>
              <a:rPr lang="en-US" dirty="0"/>
              <a:t>Japanese occupation</a:t>
            </a:r>
          </a:p>
          <a:p>
            <a:r>
              <a:rPr lang="en-US" dirty="0"/>
              <a:t>One peninsula:  two Koreas</a:t>
            </a:r>
          </a:p>
        </p:txBody>
      </p:sp>
      <p:sp>
        <p:nvSpPr>
          <p:cNvPr id="6" name="Text Placeholder 5"/>
          <p:cNvSpPr>
            <a:spLocks noGrp="1"/>
          </p:cNvSpPr>
          <p:nvPr>
            <p:ph type="body" sz="quarter" idx="3"/>
          </p:nvPr>
        </p:nvSpPr>
        <p:spPr/>
        <p:txBody>
          <a:bodyPr/>
          <a:lstStyle/>
          <a:p>
            <a:r>
              <a:rPr lang="en-US" dirty="0"/>
              <a:t>Different institutional trajectories</a:t>
            </a:r>
          </a:p>
        </p:txBody>
      </p:sp>
      <p:sp>
        <p:nvSpPr>
          <p:cNvPr id="7" name="Content Placeholder 6"/>
          <p:cNvSpPr>
            <a:spLocks noGrp="1"/>
          </p:cNvSpPr>
          <p:nvPr>
            <p:ph sz="quarter" idx="4"/>
          </p:nvPr>
        </p:nvSpPr>
        <p:spPr>
          <a:xfrm>
            <a:off x="5088384" y="2766741"/>
            <a:ext cx="4185617" cy="3304117"/>
          </a:xfrm>
        </p:spPr>
        <p:txBody>
          <a:bodyPr>
            <a:normAutofit lnSpcReduction="10000"/>
          </a:bodyPr>
          <a:lstStyle/>
          <a:p>
            <a:r>
              <a:rPr lang="en-US" dirty="0"/>
              <a:t>Park ended the very experiment with democracy.</a:t>
            </a:r>
          </a:p>
          <a:p>
            <a:r>
              <a:rPr lang="en-US" dirty="0"/>
              <a:t>Land reform (started with US assistance and under Rhee.)</a:t>
            </a:r>
          </a:p>
          <a:p>
            <a:r>
              <a:rPr lang="en-US" dirty="0"/>
              <a:t>Education initiative(started with US assistance and under Rhee.)</a:t>
            </a:r>
          </a:p>
          <a:p>
            <a:r>
              <a:rPr lang="en-US" dirty="0"/>
              <a:t>Investment in physical and human capital continues.</a:t>
            </a:r>
          </a:p>
          <a:p>
            <a:r>
              <a:rPr lang="en-US" dirty="0"/>
              <a:t>Export-led growth (managed through chaebol).</a:t>
            </a:r>
          </a:p>
          <a:p>
            <a:pPr marL="0" indent="0">
              <a:buNone/>
            </a:pPr>
            <a:endParaRPr lang="en-US" dirty="0"/>
          </a:p>
        </p:txBody>
      </p:sp>
    </p:spTree>
    <p:extLst>
      <p:ext uri="{BB962C8B-B14F-4D97-AF65-F5344CB8AC3E}">
        <p14:creationId xmlns:p14="http://schemas.microsoft.com/office/powerpoint/2010/main" val="1145282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FEAEA7-3F60-406F-8482-2DC61A893048}"/>
              </a:ext>
            </a:extLst>
          </p:cNvPr>
          <p:cNvPicPr>
            <a:picLocks noChangeAspect="1"/>
          </p:cNvPicPr>
          <p:nvPr/>
        </p:nvPicPr>
        <p:blipFill>
          <a:blip r:embed="rId2"/>
          <a:stretch>
            <a:fillRect/>
          </a:stretch>
        </p:blipFill>
        <p:spPr>
          <a:xfrm>
            <a:off x="336063" y="1316892"/>
            <a:ext cx="9969210" cy="4118734"/>
          </a:xfrm>
          <a:prstGeom prst="rect">
            <a:avLst/>
          </a:prstGeom>
        </p:spPr>
      </p:pic>
      <p:sp>
        <p:nvSpPr>
          <p:cNvPr id="7" name="Title 6"/>
          <p:cNvSpPr>
            <a:spLocks noGrp="1"/>
          </p:cNvSpPr>
          <p:nvPr>
            <p:ph type="title"/>
          </p:nvPr>
        </p:nvSpPr>
        <p:spPr/>
        <p:txBody>
          <a:bodyPr/>
          <a:lstStyle/>
          <a:p>
            <a:r>
              <a:rPr lang="en-US" dirty="0"/>
              <a:t>South Korea: the bright peninsula</a:t>
            </a:r>
            <a:br>
              <a:rPr lang="en-US" dirty="0"/>
            </a:br>
            <a:endParaRPr lang="en-US" dirty="0"/>
          </a:p>
        </p:txBody>
      </p:sp>
      <p:sp>
        <p:nvSpPr>
          <p:cNvPr id="9" name="Rectangle 8"/>
          <p:cNvSpPr/>
          <p:nvPr/>
        </p:nvSpPr>
        <p:spPr>
          <a:xfrm>
            <a:off x="1648669" y="5541108"/>
            <a:ext cx="6096000" cy="923330"/>
          </a:xfrm>
          <a:prstGeom prst="rect">
            <a:avLst/>
          </a:prstGeom>
        </p:spPr>
        <p:txBody>
          <a:bodyPr>
            <a:spAutoFit/>
          </a:bodyPr>
          <a:lstStyle/>
          <a:p>
            <a:r>
              <a:rPr lang="en-US" dirty="0">
                <a:latin typeface="Times New Roman" panose="02020603050405020304" pitchFamily="18" charset="0"/>
                <a:ea typeface="Calibri" panose="020F0502020204030204" pitchFamily="34" charset="0"/>
              </a:rPr>
              <a:t>Between 1960 and 2015 real gross domestic product per capita increased by a remarkable 2640 percent from $945 per person to $25,900, in 2010 USD!</a:t>
            </a:r>
            <a:endParaRPr lang="en-US" dirty="0"/>
          </a:p>
        </p:txBody>
      </p:sp>
    </p:spTree>
    <p:extLst>
      <p:ext uri="{BB962C8B-B14F-4D97-AF65-F5344CB8AC3E}">
        <p14:creationId xmlns:p14="http://schemas.microsoft.com/office/powerpoint/2010/main" val="336327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27">
            <a:extLst>
              <a:ext uri="{FF2B5EF4-FFF2-40B4-BE49-F238E27FC236}">
                <a16:creationId xmlns:a16="http://schemas.microsoft.com/office/drawing/2014/main" id="{BD11ECC6-8551-4768-8DFD-CD41AF420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2" name="Group 29">
            <a:extLst>
              <a:ext uri="{FF2B5EF4-FFF2-40B4-BE49-F238E27FC236}">
                <a16:creationId xmlns:a16="http://schemas.microsoft.com/office/drawing/2014/main" id="{93657592-CA60-4F45-B1A0-88AA772420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31" name="Straight Connector 30">
              <a:extLst>
                <a:ext uri="{FF2B5EF4-FFF2-40B4-BE49-F238E27FC236}">
                  <a16:creationId xmlns:a16="http://schemas.microsoft.com/office/drawing/2014/main" id="{6F47E2B4-7DA9-4312-A1F0-C48388B236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43" name="Straight Connector 31">
              <a:extLst>
                <a:ext uri="{FF2B5EF4-FFF2-40B4-BE49-F238E27FC236}">
                  <a16:creationId xmlns:a16="http://schemas.microsoft.com/office/drawing/2014/main" id="{35B274F7-039F-4BFC-AA98-B51B1D6CB6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id="{11A31103-C703-46C9-9D26-497A1ACD5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a:extLst>
                <a:ext uri="{FF2B5EF4-FFF2-40B4-BE49-F238E27FC236}">
                  <a16:creationId xmlns:a16="http://schemas.microsoft.com/office/drawing/2014/main" id="{382F955F-FC22-44B8-BDCF-B7758032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1F567692-F087-479A-8931-BD2869C3E4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49B3E4CD-0738-4B9D-A14F-1E8694DDF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id="{4753B851-AD90-4CCD-85D0-65AA6567D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a:extLst>
                <a:ext uri="{FF2B5EF4-FFF2-40B4-BE49-F238E27FC236}">
                  <a16:creationId xmlns:a16="http://schemas.microsoft.com/office/drawing/2014/main" id="{EBF14868-A190-4E21-9522-8977C474C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a:extLst>
                <a:ext uri="{FF2B5EF4-FFF2-40B4-BE49-F238E27FC236}">
                  <a16:creationId xmlns:a16="http://schemas.microsoft.com/office/drawing/2014/main" id="{BCBB4922-76EE-442B-A649-09873DCE7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677334" y="4765972"/>
            <a:ext cx="8596668" cy="1320800"/>
          </a:xfrm>
        </p:spPr>
        <p:txBody>
          <a:bodyPr anchor="ctr">
            <a:normAutofit/>
          </a:bodyPr>
          <a:lstStyle/>
          <a:p>
            <a:pPr>
              <a:lnSpc>
                <a:spcPct val="90000"/>
              </a:lnSpc>
            </a:pPr>
            <a:r>
              <a:rPr lang="en-US" sz="4400">
                <a:solidFill>
                  <a:schemeClr val="bg1"/>
                </a:solidFill>
              </a:rPr>
              <a:t>South Korea from the 1980s to today</a:t>
            </a:r>
          </a:p>
        </p:txBody>
      </p:sp>
      <p:sp useBgFill="1">
        <p:nvSpPr>
          <p:cNvPr id="41" name="Rectangle 40">
            <a:extLst>
              <a:ext uri="{FF2B5EF4-FFF2-40B4-BE49-F238E27FC236}">
                <a16:creationId xmlns:a16="http://schemas.microsoft.com/office/drawing/2014/main" id="{8E2EB503-A017-4457-A105-53638C97D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3C94EDE-2D41-4008-87DA-47E07D2367A6}"/>
              </a:ext>
            </a:extLst>
          </p:cNvPr>
          <p:cNvGraphicFramePr>
            <a:graphicFrameLocks noGrp="1"/>
          </p:cNvGraphicFramePr>
          <p:nvPr>
            <p:ph idx="1"/>
            <p:extLst>
              <p:ext uri="{D42A27DB-BD31-4B8C-83A1-F6EECF244321}">
                <p14:modId xmlns:p14="http://schemas.microsoft.com/office/powerpoint/2010/main" val="1639623436"/>
              </p:ext>
            </p:extLst>
          </p:nvPr>
        </p:nvGraphicFramePr>
        <p:xfrm>
          <a:off x="642938" y="642938"/>
          <a:ext cx="10906125" cy="3286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7409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North Korea: the dark peninsula</a:t>
            </a:r>
          </a:p>
        </p:txBody>
      </p:sp>
      <p:sp>
        <p:nvSpPr>
          <p:cNvPr id="3" name="Content Placeholder 2"/>
          <p:cNvSpPr>
            <a:spLocks noGrp="1"/>
          </p:cNvSpPr>
          <p:nvPr>
            <p:ph idx="1"/>
          </p:nvPr>
        </p:nvSpPr>
        <p:spPr/>
        <p:txBody>
          <a:bodyPr/>
          <a:lstStyle/>
          <a:p>
            <a:r>
              <a:rPr lang="en-US" dirty="0"/>
              <a:t>Central planners simply “assume” they have the knowledge, expertise, and skills to know what works and what does not when, where, and at what price. </a:t>
            </a:r>
          </a:p>
          <a:p>
            <a:r>
              <a:rPr lang="en-US" dirty="0"/>
              <a:t>Turn to the trials and tribulations of South Korea to investigate the difficulties this type of system presents.  South Korea’s adoption of command and control system was not continuous.  It moves away from it. With each step, more and more people are lifted out of poverty and open to higher standards of living.</a:t>
            </a:r>
          </a:p>
          <a:p>
            <a:r>
              <a:rPr lang="en-US" dirty="0"/>
              <a:t>No property rights, limited investment in human capital, technology is imported, limited investment in human capital across the masses, closed economy to international trade with restricted trade with China</a:t>
            </a:r>
          </a:p>
          <a:p>
            <a:endParaRPr lang="en-US" dirty="0"/>
          </a:p>
        </p:txBody>
      </p:sp>
    </p:spTree>
    <p:extLst>
      <p:ext uri="{BB962C8B-B14F-4D97-AF65-F5344CB8AC3E}">
        <p14:creationId xmlns:p14="http://schemas.microsoft.com/office/powerpoint/2010/main" val="3093311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6294" r="27929" b="-1"/>
          <a:stretch/>
        </p:blipFill>
        <p:spPr>
          <a:xfrm>
            <a:off x="20" y="10"/>
            <a:ext cx="2734036" cy="6867719"/>
          </a:xfrm>
          <a:custGeom>
            <a:avLst/>
            <a:gdLst>
              <a:gd name="connsiteX0" fmla="*/ 0 w 2734056"/>
              <a:gd name="connsiteY0" fmla="*/ 0 h 6858000"/>
              <a:gd name="connsiteX1" fmla="*/ 1674254 w 2734056"/>
              <a:gd name="connsiteY1" fmla="*/ 0 h 6858000"/>
              <a:gd name="connsiteX2" fmla="*/ 2734056 w 2734056"/>
              <a:gd name="connsiteY2" fmla="*/ 6850199 h 6858000"/>
              <a:gd name="connsiteX3" fmla="*/ 2734056 w 2734056"/>
              <a:gd name="connsiteY3" fmla="*/ 6858000 h 6858000"/>
              <a:gd name="connsiteX4" fmla="*/ 461457 w 2734056"/>
              <a:gd name="connsiteY4" fmla="*/ 6858000 h 6858000"/>
              <a:gd name="connsiteX5" fmla="*/ 0 w 2734056"/>
              <a:gd name="connsiteY5" fmla="*/ 41341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2849562" y="609600"/>
            <a:ext cx="6424440" cy="1320800"/>
          </a:xfrm>
        </p:spPr>
        <p:txBody>
          <a:bodyPr>
            <a:normAutofit/>
          </a:bodyPr>
          <a:lstStyle/>
          <a:p>
            <a:r>
              <a:rPr lang="en-US" dirty="0"/>
              <a:t>North Korea: the dark peninsula </a:t>
            </a:r>
          </a:p>
        </p:txBody>
      </p:sp>
      <p:sp>
        <p:nvSpPr>
          <p:cNvPr id="3" name="Content Placeholder 2"/>
          <p:cNvSpPr>
            <a:spLocks noGrp="1"/>
          </p:cNvSpPr>
          <p:nvPr>
            <p:ph idx="1"/>
          </p:nvPr>
        </p:nvSpPr>
        <p:spPr>
          <a:xfrm>
            <a:off x="2849562" y="1742539"/>
            <a:ext cx="6424440" cy="4632381"/>
          </a:xfrm>
        </p:spPr>
        <p:txBody>
          <a:bodyPr>
            <a:normAutofit/>
          </a:bodyPr>
          <a:lstStyle/>
          <a:p>
            <a:r>
              <a:rPr lang="en-US" dirty="0"/>
              <a:t>Income in North Korea is one-thirtieth (1/30</a:t>
            </a:r>
            <a:r>
              <a:rPr lang="en-US" baseline="30000" dirty="0"/>
              <a:t>th</a:t>
            </a:r>
            <a:r>
              <a:rPr lang="en-US" dirty="0"/>
              <a:t>) of that of South Korean,</a:t>
            </a:r>
          </a:p>
          <a:p>
            <a:r>
              <a:rPr lang="en-US" dirty="0"/>
              <a:t>Average height is about 5 inches shorter,</a:t>
            </a:r>
          </a:p>
          <a:p>
            <a:r>
              <a:rPr lang="en-US" dirty="0"/>
              <a:t>Weight is 15 pounds lighter in the North than in the South; </a:t>
            </a:r>
          </a:p>
          <a:p>
            <a:r>
              <a:rPr lang="en-US" dirty="0"/>
              <a:t>Life expectancy at birth is ten years less in the North than in the South; </a:t>
            </a:r>
          </a:p>
          <a:p>
            <a:r>
              <a:rPr lang="en-US" dirty="0"/>
              <a:t>26.2 percent of North Korean infants die at birth compared to less than 3 percent of infants in South Korea; </a:t>
            </a:r>
          </a:p>
          <a:p>
            <a:r>
              <a:rPr lang="en-US" dirty="0"/>
              <a:t>South Korean annual global exports and imports total well over one trillion (U.S dollars), while North Korean global exports and import totals are about 8.7 billion (U.S. dollars). </a:t>
            </a:r>
            <a:endParaRPr lang="en-US" sz="2200" dirty="0"/>
          </a:p>
        </p:txBody>
      </p:sp>
    </p:spTree>
    <p:extLst>
      <p:ext uri="{BB962C8B-B14F-4D97-AF65-F5344CB8AC3E}">
        <p14:creationId xmlns:p14="http://schemas.microsoft.com/office/powerpoint/2010/main" val="2776208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6294" r="27929" b="-1"/>
          <a:stretch/>
        </p:blipFill>
        <p:spPr>
          <a:xfrm>
            <a:off x="20" y="10"/>
            <a:ext cx="2734036" cy="6867719"/>
          </a:xfrm>
          <a:custGeom>
            <a:avLst/>
            <a:gdLst>
              <a:gd name="connsiteX0" fmla="*/ 0 w 2734056"/>
              <a:gd name="connsiteY0" fmla="*/ 0 h 6858000"/>
              <a:gd name="connsiteX1" fmla="*/ 1674254 w 2734056"/>
              <a:gd name="connsiteY1" fmla="*/ 0 h 6858000"/>
              <a:gd name="connsiteX2" fmla="*/ 2734056 w 2734056"/>
              <a:gd name="connsiteY2" fmla="*/ 6850199 h 6858000"/>
              <a:gd name="connsiteX3" fmla="*/ 2734056 w 2734056"/>
              <a:gd name="connsiteY3" fmla="*/ 6858000 h 6858000"/>
              <a:gd name="connsiteX4" fmla="*/ 461457 w 2734056"/>
              <a:gd name="connsiteY4" fmla="*/ 6858000 h 6858000"/>
              <a:gd name="connsiteX5" fmla="*/ 0 w 2734056"/>
              <a:gd name="connsiteY5" fmla="*/ 41341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2849562" y="609600"/>
            <a:ext cx="6424440" cy="1320800"/>
          </a:xfrm>
        </p:spPr>
        <p:txBody>
          <a:bodyPr>
            <a:normAutofit/>
          </a:bodyPr>
          <a:lstStyle/>
          <a:p>
            <a:r>
              <a:rPr lang="en-US" dirty="0"/>
              <a:t>Institutions matter.</a:t>
            </a:r>
          </a:p>
        </p:txBody>
      </p:sp>
      <p:sp>
        <p:nvSpPr>
          <p:cNvPr id="3" name="Content Placeholder 2"/>
          <p:cNvSpPr>
            <a:spLocks noGrp="1"/>
          </p:cNvSpPr>
          <p:nvPr>
            <p:ph idx="1"/>
          </p:nvPr>
        </p:nvSpPr>
        <p:spPr>
          <a:xfrm>
            <a:off x="2849562" y="2160589"/>
            <a:ext cx="6424440" cy="3880773"/>
          </a:xfrm>
        </p:spPr>
        <p:txBody>
          <a:bodyPr>
            <a:normAutofit/>
          </a:bodyPr>
          <a:lstStyle/>
          <a:p>
            <a:r>
              <a:rPr lang="en-US" sz="2200" dirty="0"/>
              <a:t>What explains the differences among nations in long-term economic growth in North Korea and South Korea when they have a shared history and culture?</a:t>
            </a:r>
          </a:p>
          <a:p>
            <a:r>
              <a:rPr lang="en-US" sz="2200" dirty="0"/>
              <a:t>Economic systems!  </a:t>
            </a:r>
          </a:p>
          <a:p>
            <a:r>
              <a:rPr lang="en-US" sz="2200" dirty="0"/>
              <a:t>South Korea increasingly values life, liberty, and the individual’s personal choice of how to pursue happiness. By contrast, North Korea spends tremendous amount of resources restricting individual rights and freedoms.</a:t>
            </a:r>
          </a:p>
        </p:txBody>
      </p:sp>
    </p:spTree>
    <p:extLst>
      <p:ext uri="{BB962C8B-B14F-4D97-AF65-F5344CB8AC3E}">
        <p14:creationId xmlns:p14="http://schemas.microsoft.com/office/powerpoint/2010/main" val="1485411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Tawni.org/presentations</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hlinkClick r:id="rId2"/>
              </a:rPr>
              <a:t>Foreign Policy Research Institute</a:t>
            </a:r>
            <a:endParaRPr lang="en-US" dirty="0"/>
          </a:p>
          <a:p>
            <a:r>
              <a:rPr lang="en-US" dirty="0"/>
              <a:t>EconEdLink.org</a:t>
            </a:r>
          </a:p>
          <a:p>
            <a:pPr lvl="1"/>
            <a:r>
              <a:rPr lang="en-US" dirty="0"/>
              <a:t>Register</a:t>
            </a:r>
          </a:p>
          <a:p>
            <a:pPr lvl="1"/>
            <a:r>
              <a:rPr lang="en-US" dirty="0"/>
              <a:t>Search “Economic Systems” </a:t>
            </a:r>
          </a:p>
          <a:p>
            <a:pPr lvl="1"/>
            <a:r>
              <a:rPr lang="en-US" dirty="0"/>
              <a:t>Video and Quiz</a:t>
            </a:r>
          </a:p>
          <a:p>
            <a:r>
              <a:rPr lang="en-US" dirty="0">
                <a:hlinkClick r:id="rId3"/>
              </a:rPr>
              <a:t>Virtual Economics 4.5 flash drive</a:t>
            </a:r>
            <a:endParaRPr lang="en-US" dirty="0"/>
          </a:p>
          <a:p>
            <a:pPr lvl="1"/>
            <a:r>
              <a:rPr lang="en-US" dirty="0"/>
              <a:t>1400 lesson plans across grade levels and subjects and searchable by topics</a:t>
            </a:r>
          </a:p>
          <a:p>
            <a:r>
              <a:rPr lang="en-US" dirty="0">
                <a:hlinkClick r:id="rId4"/>
              </a:rPr>
              <a:t>57th Annual Financial Literacy &amp; Economic Education Conference</a:t>
            </a:r>
            <a:r>
              <a:rPr lang="en-US" dirty="0"/>
              <a:t> (Oct 05-06, 2018 in Atlanta)</a:t>
            </a:r>
          </a:p>
          <a:p>
            <a:r>
              <a:rPr lang="en-US" dirty="0"/>
              <a:t>Reach out to a </a:t>
            </a:r>
            <a:r>
              <a:rPr lang="en-US" dirty="0">
                <a:hlinkClick r:id="rId5"/>
              </a:rPr>
              <a:t>university-based center, state council, or another affiliate</a:t>
            </a:r>
            <a:endParaRPr lang="en-US" dirty="0"/>
          </a:p>
          <a:p>
            <a:r>
              <a:rPr lang="en-US" dirty="0">
                <a:hlinkClick r:id="rId6"/>
              </a:rPr>
              <a:t>Tawni.org</a:t>
            </a:r>
            <a:endParaRPr lang="en-US" dirty="0"/>
          </a:p>
        </p:txBody>
      </p:sp>
    </p:spTree>
    <p:extLst>
      <p:ext uri="{BB962C8B-B14F-4D97-AF65-F5344CB8AC3E}">
        <p14:creationId xmlns:p14="http://schemas.microsoft.com/office/powerpoint/2010/main" val="1131331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FBADB-AE82-43AF-8C70-3FDFD9951A01}"/>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CAF2B4AF-E7A5-4D84-A3A1-8054E71B8DB2}"/>
              </a:ext>
            </a:extLst>
          </p:cNvPr>
          <p:cNvSpPr>
            <a:spLocks noGrp="1"/>
          </p:cNvSpPr>
          <p:nvPr>
            <p:ph idx="1"/>
          </p:nvPr>
        </p:nvSpPr>
        <p:spPr>
          <a:xfrm>
            <a:off x="677333" y="2160589"/>
            <a:ext cx="9078285" cy="3880773"/>
          </a:xfrm>
        </p:spPr>
        <p:txBody>
          <a:bodyPr>
            <a:normAutofit fontScale="92500" lnSpcReduction="10000"/>
          </a:bodyPr>
          <a:lstStyle/>
          <a:p>
            <a:r>
              <a:rPr lang="en-US" dirty="0"/>
              <a:t>Main objective – explain why some nations prosper while others do not</a:t>
            </a:r>
          </a:p>
          <a:p>
            <a:r>
              <a:rPr lang="en-US" dirty="0"/>
              <a:t>Explain why this topic is important – media reports on N. Korea vs. S. Korea; socialism vs free markets (capitalism)</a:t>
            </a:r>
          </a:p>
          <a:p>
            <a:r>
              <a:rPr lang="en-US" dirty="0"/>
              <a:t>Describe the methodology behind investigating the topic – (i) inquiry-based learning and (ii) sound economic reasoning</a:t>
            </a:r>
          </a:p>
          <a:p>
            <a:r>
              <a:rPr lang="en-US" dirty="0"/>
              <a:t>Provide suggestions on how to use the topics covered during this webinar -</a:t>
            </a:r>
          </a:p>
          <a:p>
            <a:pPr lvl="1"/>
            <a:r>
              <a:rPr lang="en-US" dirty="0"/>
              <a:t>Help others understand what economics is and how to use it</a:t>
            </a:r>
          </a:p>
          <a:p>
            <a:pPr lvl="1"/>
            <a:r>
              <a:rPr lang="en-US" dirty="0"/>
              <a:t>Assist individuals interested in learning how to use economic reasoning to explain current events</a:t>
            </a:r>
          </a:p>
          <a:p>
            <a:pPr lvl="1"/>
            <a:r>
              <a:rPr lang="en-US" dirty="0"/>
              <a:t>Assist professionals charged with helping people take current events as reported by the media with consideration for diverse perspectives</a:t>
            </a:r>
          </a:p>
          <a:p>
            <a:pPr lvl="1"/>
            <a:r>
              <a:rPr lang="en-US" dirty="0"/>
              <a:t>Evaluate the differences between the performances of individuals in economies led by heavy-handed governments versus those guided by empowered individuals</a:t>
            </a:r>
          </a:p>
          <a:p>
            <a:pPr lvl="1"/>
            <a:endParaRPr lang="en-US" dirty="0"/>
          </a:p>
        </p:txBody>
      </p:sp>
    </p:spTree>
    <p:extLst>
      <p:ext uri="{BB962C8B-B14F-4D97-AF65-F5344CB8AC3E}">
        <p14:creationId xmlns:p14="http://schemas.microsoft.com/office/powerpoint/2010/main" val="3409831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DC341-018C-44EF-B4FD-F7DAD673704D}"/>
              </a:ext>
            </a:extLst>
          </p:cNvPr>
          <p:cNvSpPr>
            <a:spLocks noGrp="1"/>
          </p:cNvSpPr>
          <p:nvPr>
            <p:ph type="title"/>
          </p:nvPr>
        </p:nvSpPr>
        <p:spPr/>
        <p:txBody>
          <a:bodyPr/>
          <a:lstStyle/>
          <a:p>
            <a:r>
              <a:rPr lang="en-US" dirty="0"/>
              <a:t>Main objective</a:t>
            </a:r>
          </a:p>
        </p:txBody>
      </p:sp>
      <p:sp>
        <p:nvSpPr>
          <p:cNvPr id="3" name="Content Placeholder 2">
            <a:extLst>
              <a:ext uri="{FF2B5EF4-FFF2-40B4-BE49-F238E27FC236}">
                <a16:creationId xmlns:a16="http://schemas.microsoft.com/office/drawing/2014/main" id="{887840C8-FA4F-4675-90BC-28B60BD10BA9}"/>
              </a:ext>
            </a:extLst>
          </p:cNvPr>
          <p:cNvSpPr>
            <a:spLocks noGrp="1"/>
          </p:cNvSpPr>
          <p:nvPr>
            <p:ph idx="1"/>
          </p:nvPr>
        </p:nvSpPr>
        <p:spPr/>
        <p:txBody>
          <a:bodyPr/>
          <a:lstStyle/>
          <a:p>
            <a:r>
              <a:rPr lang="en-US" dirty="0"/>
              <a:t>Explain why rules and regulations defined by government matters.</a:t>
            </a:r>
          </a:p>
          <a:p>
            <a:r>
              <a:rPr lang="en-US" dirty="0"/>
              <a:t>Command economy – heavy handed government designs policies that allocate resources for consumption, savings, production, and investment purposes. Agencies are monitor successes and failures.</a:t>
            </a:r>
          </a:p>
          <a:p>
            <a:r>
              <a:rPr lang="en-US" dirty="0"/>
              <a:t>Market economy – empowered individuals allocate their resources to help others consume, save, produce, and invest. Individuals, not agencies, are held responsible and accountable for successes and failures.</a:t>
            </a:r>
          </a:p>
        </p:txBody>
      </p:sp>
    </p:spTree>
    <p:extLst>
      <p:ext uri="{BB962C8B-B14F-4D97-AF65-F5344CB8AC3E}">
        <p14:creationId xmlns:p14="http://schemas.microsoft.com/office/powerpoint/2010/main" val="1415234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E2F8F6-D976-4408-BB61-8647A8535C8E}"/>
              </a:ext>
            </a:extLst>
          </p:cNvPr>
          <p:cNvSpPr>
            <a:spLocks noGrp="1"/>
          </p:cNvSpPr>
          <p:nvPr>
            <p:ph type="title"/>
          </p:nvPr>
        </p:nvSpPr>
        <p:spPr>
          <a:xfrm>
            <a:off x="652481" y="1382486"/>
            <a:ext cx="3547581" cy="4093028"/>
          </a:xfrm>
        </p:spPr>
        <p:txBody>
          <a:bodyPr anchor="ctr">
            <a:normAutofit/>
          </a:bodyPr>
          <a:lstStyle/>
          <a:p>
            <a:r>
              <a:rPr lang="en-US" sz="4400" dirty="0"/>
              <a:t>Inquiry-based presentation</a:t>
            </a:r>
          </a:p>
        </p:txBody>
      </p:sp>
      <p:grpSp>
        <p:nvGrpSpPr>
          <p:cNvPr id="26"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7"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Content Placeholder 2">
            <a:extLst>
              <a:ext uri="{FF2B5EF4-FFF2-40B4-BE49-F238E27FC236}">
                <a16:creationId xmlns:a16="http://schemas.microsoft.com/office/drawing/2014/main" id="{723EA1CD-7C78-4B3D-ACBD-D30EBFBF7BB7}"/>
              </a:ext>
            </a:extLst>
          </p:cNvPr>
          <p:cNvGraphicFramePr>
            <a:graphicFrameLocks noGrp="1"/>
          </p:cNvGraphicFramePr>
          <p:nvPr>
            <p:ph idx="1"/>
            <p:extLst>
              <p:ext uri="{D42A27DB-BD31-4B8C-83A1-F6EECF244321}">
                <p14:modId xmlns:p14="http://schemas.microsoft.com/office/powerpoint/2010/main" val="2258385187"/>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4670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09534-BF54-4C90-B3E9-DFBD6415ACC0}"/>
              </a:ext>
            </a:extLst>
          </p:cNvPr>
          <p:cNvSpPr>
            <a:spLocks noGrp="1"/>
          </p:cNvSpPr>
          <p:nvPr>
            <p:ph type="title"/>
          </p:nvPr>
        </p:nvSpPr>
        <p:spPr/>
        <p:txBody>
          <a:bodyPr>
            <a:normAutofit/>
          </a:bodyPr>
          <a:lstStyle/>
          <a:p>
            <a:r>
              <a:rPr lang="en-US" sz="6000" dirty="0"/>
              <a:t>Interaction</a:t>
            </a:r>
          </a:p>
        </p:txBody>
      </p:sp>
      <p:sp>
        <p:nvSpPr>
          <p:cNvPr id="3" name="Content Placeholder 2">
            <a:extLst>
              <a:ext uri="{FF2B5EF4-FFF2-40B4-BE49-F238E27FC236}">
                <a16:creationId xmlns:a16="http://schemas.microsoft.com/office/drawing/2014/main" id="{FC861623-1592-4181-9076-A1D5D791AF2C}"/>
              </a:ext>
            </a:extLst>
          </p:cNvPr>
          <p:cNvSpPr>
            <a:spLocks noGrp="1"/>
          </p:cNvSpPr>
          <p:nvPr>
            <p:ph idx="1"/>
          </p:nvPr>
        </p:nvSpPr>
        <p:spPr/>
        <p:txBody>
          <a:bodyPr/>
          <a:lstStyle/>
          <a:p>
            <a:r>
              <a:rPr lang="en-US" dirty="0"/>
              <a:t>What does the media say? How do media correspondents describe the differences?  </a:t>
            </a:r>
          </a:p>
          <a:p>
            <a:pPr lvl="1"/>
            <a:r>
              <a:rPr lang="en-US" dirty="0">
                <a:hlinkClick r:id="rId2"/>
              </a:rPr>
              <a:t>Internet search</a:t>
            </a:r>
            <a:endParaRPr lang="en-US" dirty="0"/>
          </a:p>
          <a:p>
            <a:pPr lvl="1"/>
            <a:endParaRPr lang="en-US" dirty="0"/>
          </a:p>
          <a:p>
            <a:pPr lvl="1"/>
            <a:endParaRPr lang="en-US" dirty="0"/>
          </a:p>
        </p:txBody>
      </p:sp>
      <p:graphicFrame>
        <p:nvGraphicFramePr>
          <p:cNvPr id="4" name="Table 3">
            <a:extLst>
              <a:ext uri="{FF2B5EF4-FFF2-40B4-BE49-F238E27FC236}">
                <a16:creationId xmlns:a16="http://schemas.microsoft.com/office/drawing/2014/main" id="{217A173A-16A9-4D97-8175-A257CB8580A8}"/>
              </a:ext>
            </a:extLst>
          </p:cNvPr>
          <p:cNvGraphicFramePr>
            <a:graphicFrameLocks noGrp="1"/>
          </p:cNvGraphicFramePr>
          <p:nvPr>
            <p:extLst>
              <p:ext uri="{D42A27DB-BD31-4B8C-83A1-F6EECF244321}">
                <p14:modId xmlns:p14="http://schemas.microsoft.com/office/powerpoint/2010/main" val="2135610872"/>
              </p:ext>
            </p:extLst>
          </p:nvPr>
        </p:nvGraphicFramePr>
        <p:xfrm>
          <a:off x="677334" y="3304762"/>
          <a:ext cx="8128000" cy="29667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56169032"/>
                    </a:ext>
                  </a:extLst>
                </a:gridCol>
                <a:gridCol w="4064000">
                  <a:extLst>
                    <a:ext uri="{9D8B030D-6E8A-4147-A177-3AD203B41FA5}">
                      <a16:colId xmlns:a16="http://schemas.microsoft.com/office/drawing/2014/main" val="1227768306"/>
                    </a:ext>
                  </a:extLst>
                </a:gridCol>
              </a:tblGrid>
              <a:tr h="370840">
                <a:tc>
                  <a:txBody>
                    <a:bodyPr/>
                    <a:lstStyle/>
                    <a:p>
                      <a:r>
                        <a:rPr lang="en-US" dirty="0"/>
                        <a:t>North Korea</a:t>
                      </a:r>
                    </a:p>
                  </a:txBody>
                  <a:tcPr/>
                </a:tc>
                <a:tc>
                  <a:txBody>
                    <a:bodyPr/>
                    <a:lstStyle/>
                    <a:p>
                      <a:r>
                        <a:rPr lang="en-US" dirty="0"/>
                        <a:t>South Korea</a:t>
                      </a:r>
                    </a:p>
                  </a:txBody>
                  <a:tcPr/>
                </a:tc>
                <a:extLst>
                  <a:ext uri="{0D108BD9-81ED-4DB2-BD59-A6C34878D82A}">
                    <a16:rowId xmlns:a16="http://schemas.microsoft.com/office/drawing/2014/main" val="2547238826"/>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341954955"/>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24104588"/>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98378032"/>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83451141"/>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994046699"/>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430442230"/>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36138423"/>
                  </a:ext>
                </a:extLst>
              </a:tr>
            </a:tbl>
          </a:graphicData>
        </a:graphic>
      </p:graphicFrame>
    </p:spTree>
    <p:extLst>
      <p:ext uri="{BB962C8B-B14F-4D97-AF65-F5344CB8AC3E}">
        <p14:creationId xmlns:p14="http://schemas.microsoft.com/office/powerpoint/2010/main" val="3755145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B38BB-22C8-4AF1-9AE6-E5D0DF373645}"/>
              </a:ext>
            </a:extLst>
          </p:cNvPr>
          <p:cNvSpPr>
            <a:spLocks noGrp="1"/>
          </p:cNvSpPr>
          <p:nvPr>
            <p:ph type="title"/>
          </p:nvPr>
        </p:nvSpPr>
        <p:spPr/>
        <p:txBody>
          <a:bodyPr/>
          <a:lstStyle/>
          <a:p>
            <a:r>
              <a:rPr lang="en-US" dirty="0"/>
              <a:t>Clarification</a:t>
            </a:r>
          </a:p>
        </p:txBody>
      </p:sp>
      <p:sp>
        <p:nvSpPr>
          <p:cNvPr id="3" name="Content Placeholder 2">
            <a:extLst>
              <a:ext uri="{FF2B5EF4-FFF2-40B4-BE49-F238E27FC236}">
                <a16:creationId xmlns:a16="http://schemas.microsoft.com/office/drawing/2014/main" id="{F6CF92D5-8D0A-485C-AABA-F83F7C62FC4E}"/>
              </a:ext>
            </a:extLst>
          </p:cNvPr>
          <p:cNvSpPr>
            <a:spLocks noGrp="1"/>
          </p:cNvSpPr>
          <p:nvPr>
            <p:ph idx="1"/>
          </p:nvPr>
        </p:nvSpPr>
        <p:spPr/>
        <p:txBody>
          <a:bodyPr/>
          <a:lstStyle/>
          <a:p>
            <a:r>
              <a:rPr lang="en-US" dirty="0"/>
              <a:t>What are the facts? </a:t>
            </a:r>
          </a:p>
        </p:txBody>
      </p:sp>
      <p:graphicFrame>
        <p:nvGraphicFramePr>
          <p:cNvPr id="5" name="Table 4">
            <a:extLst>
              <a:ext uri="{FF2B5EF4-FFF2-40B4-BE49-F238E27FC236}">
                <a16:creationId xmlns:a16="http://schemas.microsoft.com/office/drawing/2014/main" id="{CDE93100-D210-4757-BAA4-7F4617A317AF}"/>
              </a:ext>
            </a:extLst>
          </p:cNvPr>
          <p:cNvGraphicFramePr>
            <a:graphicFrameLocks noGrp="1"/>
          </p:cNvGraphicFramePr>
          <p:nvPr>
            <p:extLst>
              <p:ext uri="{D42A27DB-BD31-4B8C-83A1-F6EECF244321}">
                <p14:modId xmlns:p14="http://schemas.microsoft.com/office/powerpoint/2010/main" val="2417339873"/>
              </p:ext>
            </p:extLst>
          </p:nvPr>
        </p:nvGraphicFramePr>
        <p:xfrm>
          <a:off x="725779" y="2805402"/>
          <a:ext cx="8128000" cy="32359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56169032"/>
                    </a:ext>
                  </a:extLst>
                </a:gridCol>
                <a:gridCol w="4064000">
                  <a:extLst>
                    <a:ext uri="{9D8B030D-6E8A-4147-A177-3AD203B41FA5}">
                      <a16:colId xmlns:a16="http://schemas.microsoft.com/office/drawing/2014/main" val="1227768306"/>
                    </a:ext>
                  </a:extLst>
                </a:gridCol>
              </a:tblGrid>
              <a:tr h="370840">
                <a:tc>
                  <a:txBody>
                    <a:bodyPr/>
                    <a:lstStyle/>
                    <a:p>
                      <a:r>
                        <a:rPr lang="en-US" dirty="0"/>
                        <a:t>North Korea CIA Fact Book</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South Korea CIA Fact Book</a:t>
                      </a:r>
                    </a:p>
                    <a:p>
                      <a:endParaRPr lang="en-US" dirty="0"/>
                    </a:p>
                  </a:txBody>
                  <a:tcPr/>
                </a:tc>
                <a:extLst>
                  <a:ext uri="{0D108BD9-81ED-4DB2-BD59-A6C34878D82A}">
                    <a16:rowId xmlns:a16="http://schemas.microsoft.com/office/drawing/2014/main" val="2547238826"/>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341954955"/>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24104588"/>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2598378032"/>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1083451141"/>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2994046699"/>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430442230"/>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36138423"/>
                  </a:ext>
                </a:extLst>
              </a:tr>
            </a:tbl>
          </a:graphicData>
        </a:graphic>
      </p:graphicFrame>
    </p:spTree>
    <p:extLst>
      <p:ext uri="{BB962C8B-B14F-4D97-AF65-F5344CB8AC3E}">
        <p14:creationId xmlns:p14="http://schemas.microsoft.com/office/powerpoint/2010/main" val="575591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980AF-934C-48C2-B74E-3FC20E4B19F6}"/>
              </a:ext>
            </a:extLst>
          </p:cNvPr>
          <p:cNvSpPr>
            <a:spLocks noGrp="1"/>
          </p:cNvSpPr>
          <p:nvPr>
            <p:ph type="title"/>
          </p:nvPr>
        </p:nvSpPr>
        <p:spPr/>
        <p:txBody>
          <a:bodyPr/>
          <a:lstStyle/>
          <a:p>
            <a:r>
              <a:rPr lang="en-US" dirty="0"/>
              <a:t>Questioning based on economic reasoning</a:t>
            </a:r>
          </a:p>
        </p:txBody>
      </p:sp>
      <p:sp>
        <p:nvSpPr>
          <p:cNvPr id="3" name="Content Placeholder 2">
            <a:extLst>
              <a:ext uri="{FF2B5EF4-FFF2-40B4-BE49-F238E27FC236}">
                <a16:creationId xmlns:a16="http://schemas.microsoft.com/office/drawing/2014/main" id="{B115B84D-CE4B-4B47-A16E-EEE62B80B21F}"/>
              </a:ext>
            </a:extLst>
          </p:cNvPr>
          <p:cNvSpPr>
            <a:spLocks noGrp="1"/>
          </p:cNvSpPr>
          <p:nvPr>
            <p:ph idx="1"/>
          </p:nvPr>
        </p:nvSpPr>
        <p:spPr/>
        <p:txBody>
          <a:bodyPr/>
          <a:lstStyle/>
          <a:p>
            <a:pPr>
              <a:buFont typeface="+mj-lt"/>
              <a:buAutoNum type="arabicPeriod"/>
            </a:pPr>
            <a:r>
              <a:rPr lang="en-US" dirty="0"/>
              <a:t>People choose when they live in a world of scarcity – time, talent, and treasure.</a:t>
            </a:r>
          </a:p>
          <a:p>
            <a:pPr>
              <a:buFont typeface="+mj-lt"/>
              <a:buAutoNum type="arabicPeriod"/>
            </a:pPr>
            <a:r>
              <a:rPr lang="en-US" dirty="0"/>
              <a:t>Every decision has a cost, especially an opportunity cost.</a:t>
            </a:r>
          </a:p>
          <a:p>
            <a:pPr>
              <a:buFont typeface="+mj-lt"/>
              <a:buAutoNum type="arabicPeriod"/>
            </a:pPr>
            <a:r>
              <a:rPr lang="en-US" dirty="0"/>
              <a:t>People respond to incentives in predictable ways.</a:t>
            </a:r>
          </a:p>
          <a:p>
            <a:pPr>
              <a:buFont typeface="+mj-lt"/>
              <a:buAutoNum type="arabicPeriod"/>
            </a:pPr>
            <a:r>
              <a:rPr lang="en-US" dirty="0"/>
              <a:t>Voluntary trade creates wealth.</a:t>
            </a:r>
          </a:p>
          <a:p>
            <a:pPr>
              <a:buFont typeface="+mj-lt"/>
              <a:buAutoNum type="arabicPeriod"/>
            </a:pPr>
            <a:r>
              <a:rPr lang="en-US" dirty="0"/>
              <a:t>Institutions matter.</a:t>
            </a:r>
          </a:p>
          <a:p>
            <a:pPr>
              <a:buFont typeface="+mj-lt"/>
              <a:buAutoNum type="arabicPeriod"/>
            </a:pPr>
            <a:r>
              <a:rPr lang="en-US" dirty="0"/>
              <a:t>Today’s decisions have future consequences.</a:t>
            </a:r>
          </a:p>
          <a:p>
            <a:pPr>
              <a:buFont typeface="+mj-lt"/>
              <a:buAutoNum type="arabicPeriod"/>
            </a:pPr>
            <a:endParaRPr lang="en-US" dirty="0"/>
          </a:p>
        </p:txBody>
      </p:sp>
    </p:spTree>
    <p:extLst>
      <p:ext uri="{BB962C8B-B14F-4D97-AF65-F5344CB8AC3E}">
        <p14:creationId xmlns:p14="http://schemas.microsoft.com/office/powerpoint/2010/main" val="1086354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E86E69-819A-472A-B3E2-96650A937D6A}"/>
              </a:ext>
            </a:extLst>
          </p:cNvPr>
          <p:cNvSpPr>
            <a:spLocks noGrp="1"/>
          </p:cNvSpPr>
          <p:nvPr>
            <p:ph type="title"/>
          </p:nvPr>
        </p:nvSpPr>
        <p:spPr/>
        <p:txBody>
          <a:bodyPr>
            <a:normAutofit/>
          </a:bodyPr>
          <a:lstStyle/>
          <a:p>
            <a:r>
              <a:rPr lang="en-US" sz="4800" b="1" dirty="0"/>
              <a:t>Clarification</a:t>
            </a:r>
          </a:p>
        </p:txBody>
      </p:sp>
      <p:pic>
        <p:nvPicPr>
          <p:cNvPr id="4" name="Content Placeholder 3">
            <a:extLst>
              <a:ext uri="{FF2B5EF4-FFF2-40B4-BE49-F238E27FC236}">
                <a16:creationId xmlns:a16="http://schemas.microsoft.com/office/drawing/2014/main" id="{281A5DA2-4CA5-4BA4-9596-B157FE813BD7}"/>
              </a:ext>
            </a:extLst>
          </p:cNvPr>
          <p:cNvPicPr>
            <a:picLocks noGrp="1" noChangeAspect="1"/>
          </p:cNvPicPr>
          <p:nvPr>
            <p:ph idx="4294967295"/>
          </p:nvPr>
        </p:nvPicPr>
        <p:blipFill>
          <a:blip r:embed="rId2"/>
          <a:stretch>
            <a:fillRect/>
          </a:stretch>
        </p:blipFill>
        <p:spPr>
          <a:xfrm>
            <a:off x="232964" y="2307195"/>
            <a:ext cx="9256789" cy="2707718"/>
          </a:xfrm>
          <a:prstGeom prst="rect">
            <a:avLst/>
          </a:prstGeom>
        </p:spPr>
      </p:pic>
      <p:sp>
        <p:nvSpPr>
          <p:cNvPr id="5" name="Rectangle 4">
            <a:extLst>
              <a:ext uri="{FF2B5EF4-FFF2-40B4-BE49-F238E27FC236}">
                <a16:creationId xmlns:a16="http://schemas.microsoft.com/office/drawing/2014/main" id="{B61D705C-01D9-4D8B-A6C8-59685A3CA093}"/>
              </a:ext>
            </a:extLst>
          </p:cNvPr>
          <p:cNvSpPr/>
          <p:nvPr/>
        </p:nvSpPr>
        <p:spPr>
          <a:xfrm>
            <a:off x="3104029" y="5223933"/>
            <a:ext cx="6096000" cy="646331"/>
          </a:xfrm>
          <a:prstGeom prst="rect">
            <a:avLst/>
          </a:prstGeom>
        </p:spPr>
        <p:txBody>
          <a:bodyPr>
            <a:spAutoFit/>
          </a:bodyPr>
          <a:lstStyle/>
          <a:p>
            <a:r>
              <a:rPr lang="en-US" dirty="0">
                <a:hlinkClick r:id="rId3"/>
              </a:rPr>
              <a:t>https://www.fpri.org/article/2017/04/nations-prosper-case-north-south-korea/</a:t>
            </a:r>
            <a:endParaRPr lang="en-US" dirty="0"/>
          </a:p>
        </p:txBody>
      </p:sp>
    </p:spTree>
    <p:extLst>
      <p:ext uri="{BB962C8B-B14F-4D97-AF65-F5344CB8AC3E}">
        <p14:creationId xmlns:p14="http://schemas.microsoft.com/office/powerpoint/2010/main" val="3751169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1783" r="3420" b="1"/>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title"/>
          </p:nvPr>
        </p:nvSpPr>
        <p:spPr>
          <a:xfrm>
            <a:off x="677333" y="609600"/>
            <a:ext cx="3851123" cy="1320800"/>
          </a:xfrm>
        </p:spPr>
        <p:txBody>
          <a:bodyPr>
            <a:normAutofit/>
          </a:bodyPr>
          <a:lstStyle/>
          <a:p>
            <a:r>
              <a:rPr lang="en-US" dirty="0"/>
              <a:t>Institutions matter.</a:t>
            </a:r>
          </a:p>
        </p:txBody>
      </p:sp>
      <p:sp>
        <p:nvSpPr>
          <p:cNvPr id="3" name="Content Placeholder 2"/>
          <p:cNvSpPr>
            <a:spLocks noGrp="1"/>
          </p:cNvSpPr>
          <p:nvPr>
            <p:ph idx="1"/>
          </p:nvPr>
        </p:nvSpPr>
        <p:spPr>
          <a:xfrm>
            <a:off x="500370" y="3329319"/>
            <a:ext cx="5210088" cy="3880773"/>
          </a:xfrm>
        </p:spPr>
        <p:txBody>
          <a:bodyPr>
            <a:normAutofit/>
          </a:bodyPr>
          <a:lstStyle/>
          <a:p>
            <a:r>
              <a:rPr lang="en-US" dirty="0"/>
              <a:t>Compelling question: What explains the differences among nations in long-term economic growth in North Korea and South Korea when they have a shared history and culture?</a:t>
            </a:r>
          </a:p>
        </p:txBody>
      </p:sp>
      <p:cxnSp>
        <p:nvCxnSpPr>
          <p:cNvPr id="14" name="Straight Connector 13">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6182729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261</TotalTime>
  <Words>1047</Words>
  <Application>Microsoft Office PowerPoint</Application>
  <PresentationFormat>Widescreen</PresentationFormat>
  <Paragraphs>99</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Times New Roman</vt:lpstr>
      <vt:lpstr>Trebuchet MS</vt:lpstr>
      <vt:lpstr>Wingdings 3</vt:lpstr>
      <vt:lpstr>Facet</vt:lpstr>
      <vt:lpstr>"Why Do Some Nations Prosper: North and South Korea" </vt:lpstr>
      <vt:lpstr>Overview</vt:lpstr>
      <vt:lpstr>Main objective</vt:lpstr>
      <vt:lpstr>Inquiry-based presentation</vt:lpstr>
      <vt:lpstr>Interaction</vt:lpstr>
      <vt:lpstr>Clarification</vt:lpstr>
      <vt:lpstr>Questioning based on economic reasoning</vt:lpstr>
      <vt:lpstr>Clarification</vt:lpstr>
      <vt:lpstr>Institutions matter.</vt:lpstr>
      <vt:lpstr>Institutions matter.</vt:lpstr>
      <vt:lpstr>The institutional story</vt:lpstr>
      <vt:lpstr>South Korea: the bright peninsula </vt:lpstr>
      <vt:lpstr>South Korea from the 1980s to today</vt:lpstr>
      <vt:lpstr>North Korea: the dark peninsula</vt:lpstr>
      <vt:lpstr>North Korea: the dark peninsula </vt:lpstr>
      <vt:lpstr>Institutions matter.</vt:lpstr>
      <vt:lpstr>Tawni.org/presentations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Some Nations Prosper: North and South Korea" </dc:title>
  <dc:creator>Tawni Hunt Ferrarini</dc:creator>
  <cp:lastModifiedBy>Tawni Hunt Ferrarini</cp:lastModifiedBy>
  <cp:revision>11</cp:revision>
  <dcterms:created xsi:type="dcterms:W3CDTF">2018-08-21T19:34:14Z</dcterms:created>
  <dcterms:modified xsi:type="dcterms:W3CDTF">2018-08-21T23:56:02Z</dcterms:modified>
</cp:coreProperties>
</file>