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70"/>
  </p:notesMasterIdLst>
  <p:handoutMasterIdLst>
    <p:handoutMasterId r:id="rId71"/>
  </p:handoutMasterIdLst>
  <p:sldIdLst>
    <p:sldId id="256" r:id="rId2"/>
    <p:sldId id="328" r:id="rId3"/>
    <p:sldId id="499" r:id="rId4"/>
    <p:sldId id="393" r:id="rId5"/>
    <p:sldId id="286" r:id="rId6"/>
    <p:sldId id="287" r:id="rId7"/>
    <p:sldId id="439" r:id="rId8"/>
    <p:sldId id="288" r:id="rId9"/>
    <p:sldId id="325" r:id="rId10"/>
    <p:sldId id="326" r:id="rId11"/>
    <p:sldId id="327" r:id="rId12"/>
    <p:sldId id="294" r:id="rId13"/>
    <p:sldId id="480" r:id="rId14"/>
    <p:sldId id="481" r:id="rId15"/>
    <p:sldId id="422" r:id="rId16"/>
    <p:sldId id="423" r:id="rId17"/>
    <p:sldId id="424" r:id="rId18"/>
    <p:sldId id="435" r:id="rId19"/>
    <p:sldId id="436" r:id="rId20"/>
    <p:sldId id="437" r:id="rId21"/>
    <p:sldId id="438" r:id="rId22"/>
    <p:sldId id="425" r:id="rId23"/>
    <p:sldId id="394" r:id="rId24"/>
    <p:sldId id="298" r:id="rId25"/>
    <p:sldId id="429" r:id="rId26"/>
    <p:sldId id="482" r:id="rId27"/>
    <p:sldId id="486" r:id="rId28"/>
    <p:sldId id="343" r:id="rId29"/>
    <p:sldId id="484" r:id="rId30"/>
    <p:sldId id="500" r:id="rId31"/>
    <p:sldId id="316" r:id="rId32"/>
    <p:sldId id="348" r:id="rId33"/>
    <p:sldId id="413" r:id="rId34"/>
    <p:sldId id="412" r:id="rId35"/>
    <p:sldId id="462" r:id="rId36"/>
    <p:sldId id="398" r:id="rId37"/>
    <p:sldId id="447" r:id="rId38"/>
    <p:sldId id="448" r:id="rId39"/>
    <p:sldId id="446" r:id="rId40"/>
    <p:sldId id="427" r:id="rId41"/>
    <p:sldId id="428" r:id="rId42"/>
    <p:sldId id="354" r:id="rId43"/>
    <p:sldId id="416" r:id="rId44"/>
    <p:sldId id="450" r:id="rId45"/>
    <p:sldId id="451" r:id="rId46"/>
    <p:sldId id="363" r:id="rId47"/>
    <p:sldId id="311" r:id="rId48"/>
    <p:sldId id="477" r:id="rId49"/>
    <p:sldId id="455" r:id="rId50"/>
    <p:sldId id="355" r:id="rId51"/>
    <p:sldId id="356" r:id="rId52"/>
    <p:sldId id="418" r:id="rId53"/>
    <p:sldId id="419" r:id="rId54"/>
    <p:sldId id="487" r:id="rId55"/>
    <p:sldId id="456" r:id="rId56"/>
    <p:sldId id="501" r:id="rId57"/>
    <p:sldId id="461" r:id="rId58"/>
    <p:sldId id="497" r:id="rId59"/>
    <p:sldId id="491" r:id="rId60"/>
    <p:sldId id="492" r:id="rId61"/>
    <p:sldId id="493" r:id="rId62"/>
    <p:sldId id="494" r:id="rId63"/>
    <p:sldId id="496" r:id="rId64"/>
    <p:sldId id="463" r:id="rId65"/>
    <p:sldId id="464" r:id="rId66"/>
    <p:sldId id="465" r:id="rId67"/>
    <p:sldId id="483" r:id="rId68"/>
    <p:sldId id="473" r:id="rId69"/>
  </p:sldIdLst>
  <p:sldSz cx="9144000" cy="6858000" type="screen4x3"/>
  <p:notesSz cx="6858000" cy="9077325"/>
  <p:defaultTextStyle>
    <a:defPPr>
      <a:defRPr lang="en-US"/>
    </a:defPPr>
    <a:lvl1pPr algn="l" rtl="0" fontAlgn="base">
      <a:spcBef>
        <a:spcPct val="20000"/>
      </a:spcBef>
      <a:spcAft>
        <a:spcPct val="0"/>
      </a:spcAft>
      <a:buClr>
        <a:schemeClr val="tx2"/>
      </a:buClr>
      <a:buSzPct val="70000"/>
      <a:buFont typeface="Wingdings" pitchFamily="2" charset="2"/>
      <a:buChar char="¡"/>
      <a:defRPr sz="2900" kern="1200">
        <a:solidFill>
          <a:schemeClr val="tx1"/>
        </a:solidFill>
        <a:latin typeface="Verdana" pitchFamily="34" charset="0"/>
        <a:ea typeface="+mn-ea"/>
        <a:cs typeface="+mn-cs"/>
      </a:defRPr>
    </a:lvl1pPr>
    <a:lvl2pPr marL="457200" algn="l" rtl="0" fontAlgn="base">
      <a:spcBef>
        <a:spcPct val="20000"/>
      </a:spcBef>
      <a:spcAft>
        <a:spcPct val="0"/>
      </a:spcAft>
      <a:buClr>
        <a:schemeClr val="tx2"/>
      </a:buClr>
      <a:buSzPct val="70000"/>
      <a:buFont typeface="Wingdings" pitchFamily="2" charset="2"/>
      <a:buChar char="¡"/>
      <a:defRPr sz="2900" kern="1200">
        <a:solidFill>
          <a:schemeClr val="tx1"/>
        </a:solidFill>
        <a:latin typeface="Verdana" pitchFamily="34" charset="0"/>
        <a:ea typeface="+mn-ea"/>
        <a:cs typeface="+mn-cs"/>
      </a:defRPr>
    </a:lvl2pPr>
    <a:lvl3pPr marL="914400" algn="l" rtl="0" fontAlgn="base">
      <a:spcBef>
        <a:spcPct val="20000"/>
      </a:spcBef>
      <a:spcAft>
        <a:spcPct val="0"/>
      </a:spcAft>
      <a:buClr>
        <a:schemeClr val="tx2"/>
      </a:buClr>
      <a:buSzPct val="70000"/>
      <a:buFont typeface="Wingdings" pitchFamily="2" charset="2"/>
      <a:buChar char="¡"/>
      <a:defRPr sz="2900" kern="1200">
        <a:solidFill>
          <a:schemeClr val="tx1"/>
        </a:solidFill>
        <a:latin typeface="Verdana" pitchFamily="34" charset="0"/>
        <a:ea typeface="+mn-ea"/>
        <a:cs typeface="+mn-cs"/>
      </a:defRPr>
    </a:lvl3pPr>
    <a:lvl4pPr marL="1371600" algn="l" rtl="0" fontAlgn="base">
      <a:spcBef>
        <a:spcPct val="20000"/>
      </a:spcBef>
      <a:spcAft>
        <a:spcPct val="0"/>
      </a:spcAft>
      <a:buClr>
        <a:schemeClr val="tx2"/>
      </a:buClr>
      <a:buSzPct val="70000"/>
      <a:buFont typeface="Wingdings" pitchFamily="2" charset="2"/>
      <a:buChar char="¡"/>
      <a:defRPr sz="2900" kern="1200">
        <a:solidFill>
          <a:schemeClr val="tx1"/>
        </a:solidFill>
        <a:latin typeface="Verdana" pitchFamily="34" charset="0"/>
        <a:ea typeface="+mn-ea"/>
        <a:cs typeface="+mn-cs"/>
      </a:defRPr>
    </a:lvl4pPr>
    <a:lvl5pPr marL="1828800" algn="l" rtl="0" fontAlgn="base">
      <a:spcBef>
        <a:spcPct val="20000"/>
      </a:spcBef>
      <a:spcAft>
        <a:spcPct val="0"/>
      </a:spcAft>
      <a:buClr>
        <a:schemeClr val="tx2"/>
      </a:buClr>
      <a:buSzPct val="70000"/>
      <a:buFont typeface="Wingdings" pitchFamily="2" charset="2"/>
      <a:buChar char="¡"/>
      <a:defRPr sz="2900" kern="1200">
        <a:solidFill>
          <a:schemeClr val="tx1"/>
        </a:solidFill>
        <a:latin typeface="Verdana" pitchFamily="34" charset="0"/>
        <a:ea typeface="+mn-ea"/>
        <a:cs typeface="+mn-cs"/>
      </a:defRPr>
    </a:lvl5pPr>
    <a:lvl6pPr marL="2286000" algn="l" defTabSz="914400" rtl="0" eaLnBrk="1" latinLnBrk="0" hangingPunct="1">
      <a:defRPr sz="2900" kern="1200">
        <a:solidFill>
          <a:schemeClr val="tx1"/>
        </a:solidFill>
        <a:latin typeface="Verdana" pitchFamily="34" charset="0"/>
        <a:ea typeface="+mn-ea"/>
        <a:cs typeface="+mn-cs"/>
      </a:defRPr>
    </a:lvl6pPr>
    <a:lvl7pPr marL="2743200" algn="l" defTabSz="914400" rtl="0" eaLnBrk="1" latinLnBrk="0" hangingPunct="1">
      <a:defRPr sz="2900" kern="1200">
        <a:solidFill>
          <a:schemeClr val="tx1"/>
        </a:solidFill>
        <a:latin typeface="Verdana" pitchFamily="34" charset="0"/>
        <a:ea typeface="+mn-ea"/>
        <a:cs typeface="+mn-cs"/>
      </a:defRPr>
    </a:lvl7pPr>
    <a:lvl8pPr marL="3200400" algn="l" defTabSz="914400" rtl="0" eaLnBrk="1" latinLnBrk="0" hangingPunct="1">
      <a:defRPr sz="2900" kern="1200">
        <a:solidFill>
          <a:schemeClr val="tx1"/>
        </a:solidFill>
        <a:latin typeface="Verdana" pitchFamily="34" charset="0"/>
        <a:ea typeface="+mn-ea"/>
        <a:cs typeface="+mn-cs"/>
      </a:defRPr>
    </a:lvl8pPr>
    <a:lvl9pPr marL="3657600" algn="l" defTabSz="914400" rtl="0" eaLnBrk="1" latinLnBrk="0" hangingPunct="1">
      <a:defRPr sz="29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8361" autoAdjust="0"/>
  </p:normalViewPr>
  <p:slideViewPr>
    <p:cSldViewPr>
      <p:cViewPr varScale="1">
        <p:scale>
          <a:sx n="87" d="100"/>
          <a:sy n="87" d="100"/>
        </p:scale>
        <p:origin x="-14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053" tIns="45527" rIns="91053" bIns="45527" numCol="1" anchor="t" anchorCtr="0" compatLnSpc="1">
            <a:prstTxWarp prst="textNoShape">
              <a:avLst/>
            </a:prstTxWarp>
          </a:bodyPr>
          <a:lstStyle>
            <a:lvl1pPr defTabSz="910617">
              <a:spcBef>
                <a:spcPct val="0"/>
              </a:spcBef>
              <a:buClrTx/>
              <a:buSzTx/>
              <a:buFontTx/>
              <a:buNone/>
              <a:defRPr sz="1200" smtClean="0">
                <a:latin typeface="Tahoma" pitchFamily="34" charset="0"/>
              </a:defRPr>
            </a:lvl1pPr>
          </a:lstStyle>
          <a:p>
            <a:pPr>
              <a:defRPr/>
            </a:pPr>
            <a:endParaRPr lang="en-US"/>
          </a:p>
        </p:txBody>
      </p:sp>
      <p:sp>
        <p:nvSpPr>
          <p:cNvPr id="36867" name="Rectangle 1027"/>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053" tIns="45527" rIns="91053" bIns="45527" numCol="1" anchor="t" anchorCtr="0" compatLnSpc="1">
            <a:prstTxWarp prst="textNoShape">
              <a:avLst/>
            </a:prstTxWarp>
          </a:bodyPr>
          <a:lstStyle>
            <a:lvl1pPr algn="r" defTabSz="910617">
              <a:spcBef>
                <a:spcPct val="0"/>
              </a:spcBef>
              <a:buClrTx/>
              <a:buSzTx/>
              <a:buFontTx/>
              <a:buNone/>
              <a:defRPr sz="1200" smtClean="0">
                <a:latin typeface="Tahoma" pitchFamily="34" charset="0"/>
              </a:defRPr>
            </a:lvl1pPr>
          </a:lstStyle>
          <a:p>
            <a:pPr>
              <a:defRPr/>
            </a:pPr>
            <a:endParaRPr lang="en-US"/>
          </a:p>
        </p:txBody>
      </p:sp>
      <p:sp>
        <p:nvSpPr>
          <p:cNvPr id="36868" name="Rectangle 1028"/>
          <p:cNvSpPr>
            <a:spLocks noGrp="1" noChangeArrowheads="1"/>
          </p:cNvSpPr>
          <p:nvPr>
            <p:ph type="ftr" sz="quarter" idx="2"/>
          </p:nvPr>
        </p:nvSpPr>
        <p:spPr bwMode="auto">
          <a:xfrm>
            <a:off x="0" y="8623300"/>
            <a:ext cx="2971800" cy="454025"/>
          </a:xfrm>
          <a:prstGeom prst="rect">
            <a:avLst/>
          </a:prstGeom>
          <a:noFill/>
          <a:ln w="9525">
            <a:noFill/>
            <a:miter lim="800000"/>
            <a:headEnd/>
            <a:tailEnd/>
          </a:ln>
          <a:effectLst/>
        </p:spPr>
        <p:txBody>
          <a:bodyPr vert="horz" wrap="square" lIns="91053" tIns="45527" rIns="91053" bIns="45527" numCol="1" anchor="b" anchorCtr="0" compatLnSpc="1">
            <a:prstTxWarp prst="textNoShape">
              <a:avLst/>
            </a:prstTxWarp>
          </a:bodyPr>
          <a:lstStyle>
            <a:lvl1pPr defTabSz="910617">
              <a:spcBef>
                <a:spcPct val="0"/>
              </a:spcBef>
              <a:buClrTx/>
              <a:buSzTx/>
              <a:buFontTx/>
              <a:buNone/>
              <a:defRPr sz="1200" smtClean="0">
                <a:latin typeface="Tahoma" pitchFamily="34" charset="0"/>
              </a:defRPr>
            </a:lvl1pPr>
          </a:lstStyle>
          <a:p>
            <a:pPr>
              <a:defRPr/>
            </a:pPr>
            <a:endParaRPr lang="en-US"/>
          </a:p>
        </p:txBody>
      </p:sp>
      <p:sp>
        <p:nvSpPr>
          <p:cNvPr id="36869" name="Rectangle 1029"/>
          <p:cNvSpPr>
            <a:spLocks noGrp="1" noChangeArrowheads="1"/>
          </p:cNvSpPr>
          <p:nvPr>
            <p:ph type="sldNum" sz="quarter" idx="3"/>
          </p:nvPr>
        </p:nvSpPr>
        <p:spPr bwMode="auto">
          <a:xfrm>
            <a:off x="3886200" y="8623300"/>
            <a:ext cx="2971800" cy="454025"/>
          </a:xfrm>
          <a:prstGeom prst="rect">
            <a:avLst/>
          </a:prstGeom>
          <a:noFill/>
          <a:ln w="9525">
            <a:noFill/>
            <a:miter lim="800000"/>
            <a:headEnd/>
            <a:tailEnd/>
          </a:ln>
          <a:effectLst/>
        </p:spPr>
        <p:txBody>
          <a:bodyPr vert="horz" wrap="square" lIns="91053" tIns="45527" rIns="91053" bIns="45527" numCol="1" anchor="b" anchorCtr="0" compatLnSpc="1">
            <a:prstTxWarp prst="textNoShape">
              <a:avLst/>
            </a:prstTxWarp>
          </a:bodyPr>
          <a:lstStyle>
            <a:lvl1pPr algn="r" defTabSz="910617">
              <a:spcBef>
                <a:spcPct val="0"/>
              </a:spcBef>
              <a:buClrTx/>
              <a:buSzTx/>
              <a:buFontTx/>
              <a:buNone/>
              <a:defRPr sz="1200" smtClean="0">
                <a:latin typeface="Tahoma" pitchFamily="34" charset="0"/>
              </a:defRPr>
            </a:lvl1pPr>
          </a:lstStyle>
          <a:p>
            <a:pPr>
              <a:defRPr/>
            </a:pPr>
            <a:fld id="{B03AD335-E8BA-4377-B670-614B0D79BB4B}" type="slidenum">
              <a:rPr lang="en-US"/>
              <a:pPr>
                <a:defRPr/>
              </a:pPr>
              <a:t>‹#›</a:t>
            </a:fld>
            <a:endParaRPr lang="en-US"/>
          </a:p>
        </p:txBody>
      </p:sp>
    </p:spTree>
    <p:extLst>
      <p:ext uri="{BB962C8B-B14F-4D97-AF65-F5344CB8AC3E}">
        <p14:creationId xmlns:p14="http://schemas.microsoft.com/office/powerpoint/2010/main" val="3867458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89355" tIns="44678" rIns="89355" bIns="44678" numCol="1" anchor="t" anchorCtr="0" compatLnSpc="1">
            <a:prstTxWarp prst="textNoShape">
              <a:avLst/>
            </a:prstTxWarp>
          </a:bodyPr>
          <a:lstStyle>
            <a:lvl1pPr>
              <a:spcBef>
                <a:spcPct val="0"/>
              </a:spcBef>
              <a:buClrTx/>
              <a:buSzTx/>
              <a:buFontTx/>
              <a:buNone/>
              <a:defRPr sz="1200" smtClean="0">
                <a:latin typeface="Times New Roman" pitchFamily="18" charset="0"/>
              </a:defRPr>
            </a:lvl1pPr>
          </a:lstStyle>
          <a:p>
            <a:pPr>
              <a:defRPr/>
            </a:pPr>
            <a:endParaRPr lang="en-US"/>
          </a:p>
        </p:txBody>
      </p:sp>
      <p:sp>
        <p:nvSpPr>
          <p:cNvPr id="164867"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89355" tIns="44678" rIns="89355" bIns="44678" numCol="1" anchor="t" anchorCtr="0" compatLnSpc="1">
            <a:prstTxWarp prst="textNoShape">
              <a:avLst/>
            </a:prstTxWarp>
          </a:bodyPr>
          <a:lstStyle>
            <a:lvl1pPr algn="r">
              <a:spcBef>
                <a:spcPct val="0"/>
              </a:spcBef>
              <a:buClrTx/>
              <a:buSzTx/>
              <a:buFontTx/>
              <a:buNone/>
              <a:defRPr sz="1200" smtClean="0">
                <a:latin typeface="Times New Roman" pitchFamily="18"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60463" y="681038"/>
            <a:ext cx="4537075" cy="3403600"/>
          </a:xfrm>
          <a:prstGeom prst="rect">
            <a:avLst/>
          </a:prstGeom>
          <a:noFill/>
          <a:ln w="9525">
            <a:solidFill>
              <a:srgbClr val="000000"/>
            </a:solidFill>
            <a:miter lim="800000"/>
            <a:headEnd/>
            <a:tailEnd/>
          </a:ln>
        </p:spPr>
      </p:sp>
      <p:sp>
        <p:nvSpPr>
          <p:cNvPr id="164869" name="Rectangle 5"/>
          <p:cNvSpPr>
            <a:spLocks noGrp="1" noChangeArrowheads="1"/>
          </p:cNvSpPr>
          <p:nvPr>
            <p:ph type="body" sz="quarter" idx="3"/>
          </p:nvPr>
        </p:nvSpPr>
        <p:spPr bwMode="auto">
          <a:xfrm>
            <a:off x="685800" y="4311650"/>
            <a:ext cx="5486400" cy="4084638"/>
          </a:xfrm>
          <a:prstGeom prst="rect">
            <a:avLst/>
          </a:prstGeom>
          <a:noFill/>
          <a:ln w="9525">
            <a:noFill/>
            <a:miter lim="800000"/>
            <a:headEnd/>
            <a:tailEnd/>
          </a:ln>
          <a:effectLst/>
        </p:spPr>
        <p:txBody>
          <a:bodyPr vert="horz" wrap="square" lIns="89355" tIns="44678" rIns="89355" bIns="446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4870" name="Rectangle 6"/>
          <p:cNvSpPr>
            <a:spLocks noGrp="1" noChangeArrowheads="1"/>
          </p:cNvSpPr>
          <p:nvPr>
            <p:ph type="ftr" sz="quarter" idx="4"/>
          </p:nvPr>
        </p:nvSpPr>
        <p:spPr bwMode="auto">
          <a:xfrm>
            <a:off x="0" y="8621713"/>
            <a:ext cx="2971800" cy="454025"/>
          </a:xfrm>
          <a:prstGeom prst="rect">
            <a:avLst/>
          </a:prstGeom>
          <a:noFill/>
          <a:ln w="9525">
            <a:noFill/>
            <a:miter lim="800000"/>
            <a:headEnd/>
            <a:tailEnd/>
          </a:ln>
          <a:effectLst/>
        </p:spPr>
        <p:txBody>
          <a:bodyPr vert="horz" wrap="square" lIns="89355" tIns="44678" rIns="89355" bIns="44678" numCol="1" anchor="b" anchorCtr="0" compatLnSpc="1">
            <a:prstTxWarp prst="textNoShape">
              <a:avLst/>
            </a:prstTxWarp>
          </a:bodyPr>
          <a:lstStyle>
            <a:lvl1pPr>
              <a:spcBef>
                <a:spcPct val="0"/>
              </a:spcBef>
              <a:buClrTx/>
              <a:buSzTx/>
              <a:buFontTx/>
              <a:buNone/>
              <a:defRPr sz="1200" smtClean="0">
                <a:latin typeface="Times New Roman" pitchFamily="18" charset="0"/>
              </a:defRPr>
            </a:lvl1pPr>
          </a:lstStyle>
          <a:p>
            <a:pPr>
              <a:defRPr/>
            </a:pPr>
            <a:endParaRPr lang="en-US"/>
          </a:p>
        </p:txBody>
      </p:sp>
      <p:sp>
        <p:nvSpPr>
          <p:cNvPr id="164871"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89355" tIns="44678" rIns="89355" bIns="44678" numCol="1" anchor="b" anchorCtr="0" compatLnSpc="1">
            <a:prstTxWarp prst="textNoShape">
              <a:avLst/>
            </a:prstTxWarp>
          </a:bodyPr>
          <a:lstStyle>
            <a:lvl1pPr algn="r">
              <a:spcBef>
                <a:spcPct val="0"/>
              </a:spcBef>
              <a:buClrTx/>
              <a:buSzTx/>
              <a:buFontTx/>
              <a:buNone/>
              <a:defRPr sz="1200" smtClean="0">
                <a:latin typeface="Times New Roman" pitchFamily="18" charset="0"/>
              </a:defRPr>
            </a:lvl1pPr>
          </a:lstStyle>
          <a:p>
            <a:pPr>
              <a:defRPr/>
            </a:pPr>
            <a:fld id="{85C3E6A3-0087-46CF-8AE8-276751EB333C}" type="slidenum">
              <a:rPr lang="en-US"/>
              <a:pPr>
                <a:defRPr/>
              </a:pPr>
              <a:t>‹#›</a:t>
            </a:fld>
            <a:endParaRPr lang="en-US"/>
          </a:p>
        </p:txBody>
      </p:sp>
    </p:spTree>
    <p:extLst>
      <p:ext uri="{BB962C8B-B14F-4D97-AF65-F5344CB8AC3E}">
        <p14:creationId xmlns:p14="http://schemas.microsoft.com/office/powerpoint/2010/main" val="568099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ABD7A2-5683-46BF-95A0-24435551596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9F2C00-0BCA-4792-9775-A2D38E1B376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508ACB-2EBF-4B03-B372-19C7275C89B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ClipArt Placeholder 2"/>
          <p:cNvSpPr>
            <a:spLocks noGrp="1"/>
          </p:cNvSpPr>
          <p:nvPr>
            <p:ph type="clipArt" sz="half" idx="1"/>
          </p:nvPr>
        </p:nvSpPr>
        <p:spPr>
          <a:xfrm>
            <a:off x="1370013" y="1827213"/>
            <a:ext cx="3579812" cy="4114800"/>
          </a:xfrm>
        </p:spPr>
        <p:txBody>
          <a:bodyPr/>
          <a:lstStyle/>
          <a:p>
            <a:pPr lvl="0"/>
            <a:endParaRPr lang="en-US" noProof="0"/>
          </a:p>
        </p:txBody>
      </p:sp>
      <p:sp>
        <p:nvSpPr>
          <p:cNvPr id="4" name="Text Placeholder 3"/>
          <p:cNvSpPr>
            <a:spLocks noGrp="1"/>
          </p:cNvSpPr>
          <p:nvPr>
            <p:ph type="body"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ABB1E3A-5420-4077-BED1-0BB465B62A8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able Placeholder 2"/>
          <p:cNvSpPr>
            <a:spLocks noGrp="1"/>
          </p:cNvSpPr>
          <p:nvPr>
            <p:ph type="tbl" idx="1"/>
          </p:nvPr>
        </p:nvSpPr>
        <p:spPr>
          <a:xfrm>
            <a:off x="1370013" y="1827213"/>
            <a:ext cx="7313612" cy="41148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128153A-6E6A-4C5F-A2C9-2E7D8AEE4DD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02225" y="1827213"/>
            <a:ext cx="3581400" cy="4114800"/>
          </a:xfrm>
        </p:spPr>
        <p:txBody>
          <a:bodyPr/>
          <a:lstStyle/>
          <a:p>
            <a:pPr lvl="0"/>
            <a:endParaRPr lang="en-US" noProof="0"/>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9B37D90-57D1-49FC-8C65-2A4407FF06C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5102225" y="1827213"/>
            <a:ext cx="3581400" cy="4114800"/>
          </a:xfrm>
        </p:spPr>
        <p:txBody>
          <a:bodyPr/>
          <a:lstStyle/>
          <a:p>
            <a:pPr lvl="0"/>
            <a:endParaRPr lang="en-US" noProof="0"/>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00084FB3-B784-4F32-9E34-E2D35752B5C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Content Placeholder 2"/>
          <p:cNvSpPr>
            <a:spLocks noGrp="1"/>
          </p:cNvSpPr>
          <p:nvPr>
            <p:ph sz="quarter" idx="1"/>
          </p:nvPr>
        </p:nvSpPr>
        <p:spPr>
          <a:xfrm>
            <a:off x="1370013" y="1827213"/>
            <a:ext cx="35798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0013" y="3960813"/>
            <a:ext cx="35798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43D5C3D2-162A-48BF-B270-5E5C1EC5B8C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mediaAndTx">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Media Placeholder 2"/>
          <p:cNvSpPr>
            <a:spLocks noGrp="1"/>
          </p:cNvSpPr>
          <p:nvPr>
            <p:ph type="media" sz="half" idx="1"/>
          </p:nvPr>
        </p:nvSpPr>
        <p:spPr>
          <a:xfrm>
            <a:off x="1370013" y="1827213"/>
            <a:ext cx="3579812" cy="4114800"/>
          </a:xfrm>
        </p:spPr>
        <p:txBody>
          <a:bodyPr/>
          <a:lstStyle/>
          <a:p>
            <a:pPr lvl="0"/>
            <a:endParaRPr lang="en-US" noProof="0"/>
          </a:p>
        </p:txBody>
      </p:sp>
      <p:sp>
        <p:nvSpPr>
          <p:cNvPr id="4" name="Text Placeholder 3"/>
          <p:cNvSpPr>
            <a:spLocks noGrp="1"/>
          </p:cNvSpPr>
          <p:nvPr>
            <p:ph type="body"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BBD88EA-DBC9-48D1-A0B7-55A6BA3C00A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6A2D88-E5C6-4CD3-8208-4D4926A20DA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02A820-A3D7-4812-BEAC-9E39E9F629C9}"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EC448F-F2BC-4CBF-A478-CA6A5A09C8F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4B9F7D2-CD5C-417F-AEA0-8D15655E708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D004615-7F41-4206-A987-39C99DC37F5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7AE2EC8-D44C-467C-919F-949E595551F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A3EA2F-78B7-4879-BBEF-EB1E0C06E6A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8A189C-DC96-46FA-97B7-014EDD355BE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B185585-D9C6-4790-B150-BD340923CF4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Image:Andrew-carnegie-portrait-pd.png"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upload.wikimedia.org/wikipedia/commons/6/61/Bessemer_converter.jp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frm=1&amp;source=images&amp;cd=&amp;cad=rja&amp;docid=kD3UuIu4rL9igM&amp;tbnid=b4BUH1xgSoUseM:&amp;ved=0CAUQjRw&amp;url=http://www.jhsoeder.com/2011/07/rockefellers-mistake/&amp;ei=xVOFUoG3No-0kAeVi4HADg&amp;bvm=bv.56343320,d.cWc&amp;psig=AFQjCNE0NBI8fWinTVzxw_xjfcG6Y5DvYQ&amp;ust=1384555789062816"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m/imgres?imgurl&amp;imgrefurl=http://en.wikipedia.org/wiki/Standard_Oil&amp;h=0&amp;w=0&amp;sz=1&amp;tbnid=NGwKBDJmH7YSuM&amp;tbnh=199&amp;tbnw=253&amp;zoom=1&amp;docid=NCOMLAy3jGs50M&amp;ei=YjaGUuLBMor4kQe1nIDICQ&amp;ved=0CAEQsCU" TargetMode="External"/><Relationship Id="rId2" Type="http://schemas.openxmlformats.org/officeDocument/2006/relationships/hyperlink" Target="http://www.google.com/url?sa=i&amp;rct=j&amp;q=&amp;esrc=s&amp;frm=1&amp;source=images&amp;cd=&amp;cad=rja&amp;docid=HjLZiC5pmBhwyM&amp;tbnid=wmzvVcfgaz-A5M:&amp;ved=0CAUQjRw&amp;url=http://www.leadership-with-you.com/john-d-rockefeller-leadership.html&amp;ei=5jWGUo3xJoLekQemg4CoAw&amp;bvm=bv.56643336,d.eW0&amp;psig=AFQjCNH5GgPUTjvSBOIjgygpLXXC3Si77g&amp;ust=1384613697332198" TargetMode="Externa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hyperlink" Target="http://www.google.com/url?sa=i&amp;source=images&amp;cd=&amp;cad=rja&amp;docid=63Oz-T8Gx4-hAM&amp;tbnid=k5Ikq7erhGaF9M:&amp;ved=0CAgQjRwwAA&amp;url=http://www.certificatecollector.com/html/certs2/standardOilTrust.html&amp;ei=JjeGUqG-FcbYkQe7soHwCA&amp;psig=AFQjCNGuty4tzt9NJuS5bzdLSM_IiH8gFw&amp;ust=1384614054452554" TargetMode="Externa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imgres?imgurl&amp;imgrefurl=http://en.wikipedia.org/wiki/Standard_Oil&amp;h=0&amp;w=0&amp;sz=1&amp;tbnid=NGwKBDJmH7YSuM&amp;tbnh=199&amp;tbnw=253&amp;zoom=1&amp;docid=NCOMLAy3jGs50M&amp;ei=YjaGUuLBMor4kQe1nIDICQ&amp;ved=0CAEQsCU" TargetMode="External"/><Relationship Id="rId2" Type="http://schemas.openxmlformats.org/officeDocument/2006/relationships/hyperlink" Target="http://www.google.com/url?sa=i&amp;rct=j&amp;q=&amp;esrc=s&amp;frm=1&amp;source=images&amp;cd=&amp;cad=rja&amp;docid=HjLZiC5pmBhwyM&amp;tbnid=wmzvVcfgaz-A5M:&amp;ved=0CAUQjRw&amp;url=http://www.leadership-with-you.com/john-d-rockefeller-leadership.html&amp;ei=5jWGUo3xJoLekQemg4CoAw&amp;bvm=bv.56643336,d.eW0&amp;psig=AFQjCNH5GgPUTjvSBOIjgygpLXXC3Si77g&amp;ust=1384613697332198" TargetMode="Externa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hyperlink" Target="http://www.google.com/url?sa=i&amp;source=images&amp;cd=&amp;cad=rja&amp;docid=63Oz-T8Gx4-hAM&amp;tbnid=k5Ikq7erhGaF9M:&amp;ved=0CAgQjRwwAA&amp;url=http://www.certificatecollector.com/html/certs2/standardOilTrust.html&amp;ei=JjeGUqG-FcbYkQe7soHwCA&amp;psig=AFQjCNGuty4tzt9NJuS5bzdLSM_IiH8gFw&amp;ust=1384614054452554" TargetMode="Externa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Layout" Target="../slideLayouts/slideLayout4.xml"/><Relationship Id="rId1" Type="http://schemas.openxmlformats.org/officeDocument/2006/relationships/audio" Target="../media/audio1.wav"/><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9.wmf"/></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m/url?sa=i&amp;rct=j&amp;q=&amp;esrc=s&amp;frm=1&amp;source=images&amp;cd=&amp;cad=rja&amp;docid=rWFQGjfUyTECnM&amp;tbnid=4Xya8wVCyDu39M:&amp;ved=0CAUQjRw&amp;url=http://voices.suntimes.com/chicago/echoes-of-daley-d-c-mayor-vetoes-living-wage-bill-aimed-at-walmart/&amp;ei=rEWGUsfXNNOpkAf8pICADw&amp;bvm=bv.56643336,d.cWc&amp;psig=AFQjCNGWAgjzfd99R003sOsEPHhNiWRIUQ&amp;ust=1384617718813775"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4.xml"/><Relationship Id="rId4" Type="http://schemas.openxmlformats.org/officeDocument/2006/relationships/image" Target="../media/image6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pPr eaLnBrk="1" hangingPunct="1"/>
            <a:r>
              <a:rPr lang="en-US" sz="4000" dirty="0"/>
              <a:t>The Rise of Big Business and the Demise of the Trusts</a:t>
            </a:r>
          </a:p>
        </p:txBody>
      </p:sp>
      <p:pic>
        <p:nvPicPr>
          <p:cNvPr id="6148" name="Picture 9"/>
          <p:cNvPicPr>
            <a:picLocks noChangeAspect="1" noChangeArrowheads="1"/>
          </p:cNvPicPr>
          <p:nvPr/>
        </p:nvPicPr>
        <p:blipFill>
          <a:blip r:embed="rId2" cstate="print"/>
          <a:srcRect/>
          <a:stretch>
            <a:fillRect/>
          </a:stretch>
        </p:blipFill>
        <p:spPr bwMode="auto">
          <a:xfrm>
            <a:off x="2743200" y="3733800"/>
            <a:ext cx="3352800" cy="2809875"/>
          </a:xfrm>
          <a:prstGeom prst="rect">
            <a:avLst/>
          </a:prstGeom>
          <a:noFill/>
          <a:ln w="9525" algn="ctr">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sz="4000" dirty="0"/>
              <a:t>Figuring the Costs: The Tomato Plant</a:t>
            </a:r>
          </a:p>
        </p:txBody>
      </p:sp>
      <p:sp>
        <p:nvSpPr>
          <p:cNvPr id="19459" name="Rectangle 3"/>
          <p:cNvSpPr>
            <a:spLocks noGrp="1" noChangeArrowheads="1"/>
          </p:cNvSpPr>
          <p:nvPr>
            <p:ph sz="half" idx="1"/>
          </p:nvPr>
        </p:nvSpPr>
        <p:spPr/>
        <p:txBody>
          <a:bodyPr>
            <a:normAutofit/>
          </a:bodyPr>
          <a:lstStyle/>
          <a:p>
            <a:pPr eaLnBrk="1" hangingPunct="1">
              <a:lnSpc>
                <a:spcPct val="80000"/>
              </a:lnSpc>
              <a:buFont typeface="Wingdings" pitchFamily="2" charset="2"/>
              <a:buNone/>
            </a:pPr>
            <a:r>
              <a:rPr lang="en-US" sz="1500" dirty="0"/>
              <a:t>	</a:t>
            </a:r>
            <a:r>
              <a:rPr lang="en-US" sz="2400" dirty="0"/>
              <a:t>Weekly output = </a:t>
            </a:r>
          </a:p>
          <a:p>
            <a:pPr eaLnBrk="1" hangingPunct="1">
              <a:lnSpc>
                <a:spcPct val="80000"/>
              </a:lnSpc>
              <a:buFont typeface="Wingdings" pitchFamily="2" charset="2"/>
              <a:buNone/>
            </a:pPr>
            <a:r>
              <a:rPr lang="en-US" sz="2400" dirty="0"/>
              <a:t>	</a:t>
            </a:r>
          </a:p>
          <a:p>
            <a:pPr eaLnBrk="1" hangingPunct="1">
              <a:lnSpc>
                <a:spcPct val="80000"/>
              </a:lnSpc>
              <a:buFont typeface="Wingdings" pitchFamily="2" charset="2"/>
              <a:buNone/>
            </a:pPr>
            <a:r>
              <a:rPr lang="en-US" sz="2400" dirty="0"/>
              <a:t>	</a:t>
            </a:r>
            <a:r>
              <a:rPr lang="en-US" sz="2400" dirty="0">
                <a:solidFill>
                  <a:srgbClr val="FF0000"/>
                </a:solidFill>
              </a:rPr>
              <a:t>Total fixed cost </a:t>
            </a:r>
            <a:r>
              <a:rPr lang="en-US" sz="2400" b="1" dirty="0"/>
              <a:t>= </a:t>
            </a:r>
          </a:p>
          <a:p>
            <a:pPr eaLnBrk="1" hangingPunct="1">
              <a:lnSpc>
                <a:spcPct val="80000"/>
              </a:lnSpc>
              <a:buFont typeface="Wingdings" pitchFamily="2" charset="2"/>
              <a:buNone/>
            </a:pPr>
            <a:r>
              <a:rPr lang="en-US" sz="2400" dirty="0"/>
              <a:t>	</a:t>
            </a:r>
          </a:p>
          <a:p>
            <a:pPr eaLnBrk="1" hangingPunct="1">
              <a:lnSpc>
                <a:spcPct val="80000"/>
              </a:lnSpc>
              <a:buFont typeface="Wingdings" pitchFamily="2" charset="2"/>
              <a:buNone/>
            </a:pPr>
            <a:r>
              <a:rPr lang="en-US" sz="2400" dirty="0"/>
              <a:t>	Variable cost per unit =</a:t>
            </a:r>
          </a:p>
          <a:p>
            <a:pPr eaLnBrk="1" hangingPunct="1">
              <a:lnSpc>
                <a:spcPct val="80000"/>
              </a:lnSpc>
              <a:buFont typeface="Wingdings" pitchFamily="2" charset="2"/>
              <a:buNone/>
            </a:pPr>
            <a:r>
              <a:rPr lang="en-US" sz="2400" dirty="0"/>
              <a:t>	</a:t>
            </a:r>
            <a:r>
              <a:rPr lang="en-US" sz="2400" dirty="0">
                <a:solidFill>
                  <a:srgbClr val="FF0000"/>
                </a:solidFill>
              </a:rPr>
              <a:t>Total variable cost</a:t>
            </a:r>
            <a:r>
              <a:rPr lang="en-US" sz="2400" dirty="0">
                <a:solidFill>
                  <a:srgbClr val="FFFF00"/>
                </a:solidFill>
              </a:rPr>
              <a:t> </a:t>
            </a:r>
            <a:r>
              <a:rPr lang="en-US" sz="2400" b="1" dirty="0"/>
              <a:t>=</a:t>
            </a:r>
          </a:p>
          <a:p>
            <a:pPr eaLnBrk="1" hangingPunct="1">
              <a:lnSpc>
                <a:spcPct val="80000"/>
              </a:lnSpc>
              <a:buFont typeface="Wingdings" pitchFamily="2" charset="2"/>
              <a:buNone/>
            </a:pPr>
            <a:r>
              <a:rPr lang="en-US" sz="2400" dirty="0"/>
              <a:t>	</a:t>
            </a:r>
          </a:p>
          <a:p>
            <a:pPr eaLnBrk="1" hangingPunct="1">
              <a:lnSpc>
                <a:spcPct val="80000"/>
              </a:lnSpc>
              <a:buFont typeface="Wingdings" pitchFamily="2" charset="2"/>
              <a:buNone/>
            </a:pPr>
            <a:r>
              <a:rPr lang="en-US" sz="2400" dirty="0"/>
              <a:t>	</a:t>
            </a:r>
            <a:r>
              <a:rPr lang="en-US" sz="2400" dirty="0">
                <a:solidFill>
                  <a:srgbClr val="FF0000"/>
                </a:solidFill>
              </a:rPr>
              <a:t>Total cost </a:t>
            </a:r>
            <a:r>
              <a:rPr lang="en-US" sz="2400" b="1" dirty="0"/>
              <a:t>=</a:t>
            </a:r>
          </a:p>
          <a:p>
            <a:pPr eaLnBrk="1" hangingPunct="1">
              <a:lnSpc>
                <a:spcPct val="80000"/>
              </a:lnSpc>
              <a:buFont typeface="Wingdings" pitchFamily="2" charset="2"/>
              <a:buNone/>
            </a:pPr>
            <a:r>
              <a:rPr lang="en-US" sz="2400" dirty="0"/>
              <a:t>	Cost per unit = </a:t>
            </a:r>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r>
              <a:rPr lang="en-US" sz="2400" dirty="0"/>
              <a:t>	</a:t>
            </a:r>
          </a:p>
        </p:txBody>
      </p:sp>
      <p:sp>
        <p:nvSpPr>
          <p:cNvPr id="19460" name="Rectangle 4"/>
          <p:cNvSpPr>
            <a:spLocks noGrp="1" noChangeArrowheads="1"/>
          </p:cNvSpPr>
          <p:nvPr>
            <p:ph sz="half" idx="2"/>
          </p:nvPr>
        </p:nvSpPr>
        <p:spPr/>
        <p:txBody>
          <a:bodyPr>
            <a:normAutofit/>
          </a:bodyPr>
          <a:lstStyle/>
          <a:p>
            <a:pPr>
              <a:lnSpc>
                <a:spcPct val="80000"/>
              </a:lnSpc>
              <a:buNone/>
            </a:pPr>
            <a:r>
              <a:rPr lang="en-US" sz="2400" dirty="0">
                <a:solidFill>
                  <a:srgbClr val="FF0000"/>
                </a:solidFill>
              </a:rPr>
              <a:t>1,000</a:t>
            </a:r>
            <a:r>
              <a:rPr lang="en-US" sz="2400" dirty="0"/>
              <a:t> cans of tomato soup</a:t>
            </a:r>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r>
              <a:rPr lang="en-US" sz="2400" dirty="0">
                <a:solidFill>
                  <a:srgbClr val="FF0000"/>
                </a:solidFill>
              </a:rPr>
              <a:t>$10,000 </a:t>
            </a:r>
            <a:r>
              <a:rPr lang="en-US" sz="2400" dirty="0"/>
              <a:t>a week</a:t>
            </a:r>
          </a:p>
          <a:p>
            <a:pPr eaLnBrk="1" hangingPunct="1">
              <a:lnSpc>
                <a:spcPct val="80000"/>
              </a:lnSpc>
              <a:buFont typeface="Wingdings" pitchFamily="2" charset="2"/>
              <a:buNone/>
            </a:pPr>
            <a:endParaRPr lang="en-US" sz="2400" dirty="0">
              <a:solidFill>
                <a:srgbClr val="FF0000"/>
              </a:solidFill>
            </a:endParaRPr>
          </a:p>
          <a:p>
            <a:pPr>
              <a:lnSpc>
                <a:spcPct val="80000"/>
              </a:lnSpc>
              <a:buNone/>
            </a:pPr>
            <a:r>
              <a:rPr lang="en-US" sz="2400" dirty="0"/>
              <a:t>$.25 per can x 1,000 cans =</a:t>
            </a:r>
          </a:p>
          <a:p>
            <a:pPr eaLnBrk="1" hangingPunct="1">
              <a:lnSpc>
                <a:spcPct val="80000"/>
              </a:lnSpc>
              <a:buFont typeface="Wingdings" pitchFamily="2" charset="2"/>
              <a:buNone/>
            </a:pPr>
            <a:r>
              <a:rPr lang="en-US" sz="2400" u="sng" dirty="0">
                <a:solidFill>
                  <a:srgbClr val="FF0000"/>
                </a:solidFill>
              </a:rPr>
              <a:t>$ 250</a:t>
            </a:r>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r>
              <a:rPr lang="en-US" sz="2400" dirty="0">
                <a:solidFill>
                  <a:srgbClr val="FF0000"/>
                </a:solidFill>
              </a:rPr>
              <a:t>$10,250</a:t>
            </a:r>
          </a:p>
          <a:p>
            <a:pPr eaLnBrk="1" hangingPunct="1">
              <a:lnSpc>
                <a:spcPct val="80000"/>
              </a:lnSpc>
              <a:buFont typeface="Wingdings" pitchFamily="2" charset="2"/>
              <a:buNone/>
            </a:pPr>
            <a:r>
              <a:rPr lang="en-US" sz="2400" u="sng" dirty="0"/>
              <a:t>$10,250</a:t>
            </a:r>
          </a:p>
          <a:p>
            <a:pPr eaLnBrk="1" hangingPunct="1">
              <a:lnSpc>
                <a:spcPct val="80000"/>
              </a:lnSpc>
              <a:buFont typeface="Wingdings" pitchFamily="2" charset="2"/>
              <a:buNone/>
            </a:pPr>
            <a:r>
              <a:rPr lang="en-US" sz="2400" dirty="0"/>
              <a:t>  1,000 cans    </a:t>
            </a:r>
            <a:r>
              <a:rPr lang="en-US" sz="2400" dirty="0">
                <a:solidFill>
                  <a:srgbClr val="FF0000"/>
                </a:solidFill>
              </a:rPr>
              <a:t>$10.25</a:t>
            </a:r>
          </a:p>
        </p:txBody>
      </p:sp>
      <p:pic>
        <p:nvPicPr>
          <p:cNvPr id="8" name="Picture 5"/>
          <p:cNvPicPr>
            <a:picLocks noChangeAspect="1" noChangeArrowheads="1"/>
          </p:cNvPicPr>
          <p:nvPr/>
        </p:nvPicPr>
        <p:blipFill>
          <a:blip r:embed="rId2" cstate="print"/>
          <a:srcRect/>
          <a:stretch>
            <a:fillRect/>
          </a:stretch>
        </p:blipFill>
        <p:spPr bwMode="auto">
          <a:xfrm>
            <a:off x="7391400" y="3867150"/>
            <a:ext cx="1752600" cy="2990850"/>
          </a:xfrm>
          <a:prstGeom prst="rect">
            <a:avLst/>
          </a:prstGeom>
          <a:noFill/>
          <a:ln w="38100" algn="ctr">
            <a:solidFill>
              <a:schemeClr val="tx1"/>
            </a:solidFill>
            <a:miter lim="800000"/>
            <a:headEnd/>
            <a:tailEnd/>
          </a:ln>
        </p:spPr>
      </p:pic>
      <p:sp>
        <p:nvSpPr>
          <p:cNvPr id="9" name="Equal 8"/>
          <p:cNvSpPr/>
          <p:nvPr/>
        </p:nvSpPr>
        <p:spPr>
          <a:xfrm>
            <a:off x="5943600" y="4648200"/>
            <a:ext cx="304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ontent Placeholder 2"/>
          <p:cNvSpPr txBox="1">
            <a:spLocks/>
          </p:cNvSpPr>
          <p:nvPr/>
        </p:nvSpPr>
        <p:spPr>
          <a:xfrm>
            <a:off x="533400" y="4953000"/>
            <a:ext cx="4572000" cy="1676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What price will you need to charge?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Will you sell any?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Who benefits?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sz="4000" dirty="0"/>
              <a:t>Figuring the Costs: The Tomato Plant</a:t>
            </a:r>
          </a:p>
        </p:txBody>
      </p:sp>
      <p:sp>
        <p:nvSpPr>
          <p:cNvPr id="20483" name="Rectangle 3"/>
          <p:cNvSpPr>
            <a:spLocks noGrp="1" noChangeArrowheads="1"/>
          </p:cNvSpPr>
          <p:nvPr>
            <p:ph sz="half" idx="1"/>
          </p:nvPr>
        </p:nvSpPr>
        <p:spPr/>
        <p:txBody>
          <a:bodyPr>
            <a:normAutofit/>
          </a:bodyPr>
          <a:lstStyle/>
          <a:p>
            <a:pPr eaLnBrk="1" hangingPunct="1">
              <a:lnSpc>
                <a:spcPct val="80000"/>
              </a:lnSpc>
              <a:buFont typeface="Wingdings" pitchFamily="2" charset="2"/>
              <a:buNone/>
            </a:pPr>
            <a:r>
              <a:rPr lang="en-US" sz="1500" dirty="0"/>
              <a:t>	</a:t>
            </a:r>
            <a:r>
              <a:rPr lang="en-US" sz="2400" dirty="0"/>
              <a:t>Weekly output = </a:t>
            </a:r>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r>
              <a:rPr lang="en-US" sz="2400" dirty="0"/>
              <a:t>	</a:t>
            </a:r>
            <a:r>
              <a:rPr lang="en-US" sz="2400" dirty="0">
                <a:solidFill>
                  <a:srgbClr val="FF0000"/>
                </a:solidFill>
              </a:rPr>
              <a:t>Total fixed cost </a:t>
            </a:r>
            <a:r>
              <a:rPr lang="en-US" sz="2400" b="1" dirty="0"/>
              <a:t>=</a:t>
            </a:r>
            <a:r>
              <a:rPr lang="en-US" sz="2400" dirty="0"/>
              <a:t> </a:t>
            </a:r>
          </a:p>
          <a:p>
            <a:pPr eaLnBrk="1" hangingPunct="1">
              <a:lnSpc>
                <a:spcPct val="80000"/>
              </a:lnSpc>
              <a:buFont typeface="Wingdings" pitchFamily="2" charset="2"/>
              <a:buNone/>
            </a:pPr>
            <a:r>
              <a:rPr lang="en-US" sz="2400" dirty="0"/>
              <a:t>	</a:t>
            </a:r>
          </a:p>
          <a:p>
            <a:pPr eaLnBrk="1" hangingPunct="1">
              <a:lnSpc>
                <a:spcPct val="80000"/>
              </a:lnSpc>
              <a:buFont typeface="Wingdings" pitchFamily="2" charset="2"/>
              <a:buNone/>
            </a:pPr>
            <a:r>
              <a:rPr lang="en-US" sz="2400" dirty="0"/>
              <a:t>	Variable cost per unit =</a:t>
            </a:r>
          </a:p>
          <a:p>
            <a:pPr eaLnBrk="1" hangingPunct="1">
              <a:lnSpc>
                <a:spcPct val="80000"/>
              </a:lnSpc>
              <a:buFont typeface="Wingdings" pitchFamily="2" charset="2"/>
              <a:buNone/>
            </a:pPr>
            <a:r>
              <a:rPr lang="en-US" sz="2400" dirty="0"/>
              <a:t>	</a:t>
            </a:r>
            <a:r>
              <a:rPr lang="en-US" sz="2400" dirty="0">
                <a:solidFill>
                  <a:srgbClr val="FF0000"/>
                </a:solidFill>
              </a:rPr>
              <a:t>Total variable cost </a:t>
            </a:r>
            <a:r>
              <a:rPr lang="en-US" sz="2400" b="1" dirty="0"/>
              <a:t>=</a:t>
            </a:r>
          </a:p>
          <a:p>
            <a:pPr eaLnBrk="1" hangingPunct="1">
              <a:lnSpc>
                <a:spcPct val="80000"/>
              </a:lnSpc>
              <a:buFont typeface="Wingdings" pitchFamily="2" charset="2"/>
              <a:buNone/>
            </a:pPr>
            <a:r>
              <a:rPr lang="en-US" sz="2400" dirty="0"/>
              <a:t>	</a:t>
            </a:r>
          </a:p>
          <a:p>
            <a:pPr eaLnBrk="1" hangingPunct="1">
              <a:lnSpc>
                <a:spcPct val="80000"/>
              </a:lnSpc>
              <a:buFont typeface="Wingdings" pitchFamily="2" charset="2"/>
              <a:buNone/>
            </a:pPr>
            <a:r>
              <a:rPr lang="en-US" sz="2400" dirty="0"/>
              <a:t>	</a:t>
            </a:r>
            <a:r>
              <a:rPr lang="en-US" sz="2400" dirty="0">
                <a:solidFill>
                  <a:srgbClr val="FF0000"/>
                </a:solidFill>
              </a:rPr>
              <a:t>Total cost </a:t>
            </a:r>
            <a:r>
              <a:rPr lang="en-US" sz="2400" b="1" dirty="0"/>
              <a:t>=</a:t>
            </a:r>
            <a:endParaRPr lang="en-US" sz="2400" dirty="0"/>
          </a:p>
          <a:p>
            <a:pPr eaLnBrk="1" hangingPunct="1">
              <a:lnSpc>
                <a:spcPct val="80000"/>
              </a:lnSpc>
              <a:buFont typeface="Wingdings" pitchFamily="2" charset="2"/>
              <a:buNone/>
            </a:pPr>
            <a:r>
              <a:rPr lang="en-US" sz="2400" dirty="0"/>
              <a:t>	Cost per unit = </a:t>
            </a:r>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r>
              <a:rPr lang="en-US" sz="2400" dirty="0"/>
              <a:t>	</a:t>
            </a:r>
          </a:p>
        </p:txBody>
      </p:sp>
      <p:sp>
        <p:nvSpPr>
          <p:cNvPr id="20484" name="Rectangle 4"/>
          <p:cNvSpPr>
            <a:spLocks noGrp="1" noChangeArrowheads="1"/>
          </p:cNvSpPr>
          <p:nvPr>
            <p:ph sz="half" idx="2"/>
          </p:nvPr>
        </p:nvSpPr>
        <p:spPr/>
        <p:txBody>
          <a:bodyPr>
            <a:normAutofit/>
          </a:bodyPr>
          <a:lstStyle/>
          <a:p>
            <a:pPr>
              <a:lnSpc>
                <a:spcPct val="80000"/>
              </a:lnSpc>
              <a:buNone/>
            </a:pPr>
            <a:r>
              <a:rPr lang="en-US" sz="2400" dirty="0">
                <a:solidFill>
                  <a:srgbClr val="FF0000"/>
                </a:solidFill>
              </a:rPr>
              <a:t>30,000</a:t>
            </a:r>
            <a:r>
              <a:rPr lang="en-US" sz="2400" dirty="0"/>
              <a:t> cans of tomato soup</a:t>
            </a:r>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r>
              <a:rPr lang="en-US" sz="2400" dirty="0">
                <a:solidFill>
                  <a:srgbClr val="FF0000"/>
                </a:solidFill>
              </a:rPr>
              <a:t>$10,000 </a:t>
            </a:r>
            <a:r>
              <a:rPr lang="en-US" sz="2400" dirty="0"/>
              <a:t>a week</a:t>
            </a:r>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r>
              <a:rPr lang="en-US" sz="2400" dirty="0"/>
              <a:t>$.25 per can x 30,000 cans =</a:t>
            </a:r>
          </a:p>
          <a:p>
            <a:pPr eaLnBrk="1" hangingPunct="1">
              <a:lnSpc>
                <a:spcPct val="80000"/>
              </a:lnSpc>
              <a:buFont typeface="Wingdings" pitchFamily="2" charset="2"/>
              <a:buNone/>
            </a:pPr>
            <a:r>
              <a:rPr lang="en-US" sz="2400" u="sng" dirty="0">
                <a:solidFill>
                  <a:srgbClr val="FF0000"/>
                </a:solidFill>
              </a:rPr>
              <a:t>$  7,500</a:t>
            </a:r>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r>
              <a:rPr lang="en-US" sz="2400" dirty="0">
                <a:solidFill>
                  <a:srgbClr val="FF0000"/>
                </a:solidFill>
              </a:rPr>
              <a:t>$17,500</a:t>
            </a:r>
          </a:p>
          <a:p>
            <a:pPr eaLnBrk="1" hangingPunct="1">
              <a:lnSpc>
                <a:spcPct val="80000"/>
              </a:lnSpc>
              <a:buFont typeface="Wingdings" pitchFamily="2" charset="2"/>
              <a:buNone/>
            </a:pPr>
            <a:r>
              <a:rPr lang="en-US" sz="2400" u="sng" dirty="0"/>
              <a:t>$17,500</a:t>
            </a:r>
          </a:p>
          <a:p>
            <a:pPr eaLnBrk="1" hangingPunct="1">
              <a:lnSpc>
                <a:spcPct val="80000"/>
              </a:lnSpc>
              <a:buFont typeface="Wingdings" pitchFamily="2" charset="2"/>
              <a:buNone/>
            </a:pPr>
            <a:r>
              <a:rPr lang="en-US" sz="2400" dirty="0"/>
              <a:t>  30,000 cans    </a:t>
            </a:r>
            <a:r>
              <a:rPr lang="en-US" sz="2400" dirty="0">
                <a:solidFill>
                  <a:srgbClr val="FF0000"/>
                </a:solidFill>
              </a:rPr>
              <a:t>$.58</a:t>
            </a:r>
          </a:p>
        </p:txBody>
      </p:sp>
      <p:pic>
        <p:nvPicPr>
          <p:cNvPr id="8" name="Picture 5"/>
          <p:cNvPicPr>
            <a:picLocks noChangeAspect="1" noChangeArrowheads="1"/>
          </p:cNvPicPr>
          <p:nvPr/>
        </p:nvPicPr>
        <p:blipFill>
          <a:blip r:embed="rId2" cstate="print"/>
          <a:srcRect/>
          <a:stretch>
            <a:fillRect/>
          </a:stretch>
        </p:blipFill>
        <p:spPr bwMode="auto">
          <a:xfrm>
            <a:off x="7391400" y="3867150"/>
            <a:ext cx="1752600" cy="2990850"/>
          </a:xfrm>
          <a:prstGeom prst="rect">
            <a:avLst/>
          </a:prstGeom>
          <a:noFill/>
          <a:ln w="38100" algn="ctr">
            <a:solidFill>
              <a:schemeClr val="tx1"/>
            </a:solidFill>
            <a:miter lim="800000"/>
            <a:headEnd/>
            <a:tailEnd/>
          </a:ln>
        </p:spPr>
      </p:pic>
      <p:sp>
        <p:nvSpPr>
          <p:cNvPr id="9" name="Equal 8"/>
          <p:cNvSpPr/>
          <p:nvPr/>
        </p:nvSpPr>
        <p:spPr>
          <a:xfrm>
            <a:off x="5943600" y="4648200"/>
            <a:ext cx="304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ontent Placeholder 2"/>
          <p:cNvSpPr txBox="1">
            <a:spLocks/>
          </p:cNvSpPr>
          <p:nvPr/>
        </p:nvSpPr>
        <p:spPr>
          <a:xfrm>
            <a:off x="533400" y="4953000"/>
            <a:ext cx="4572000" cy="1676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What price will you need to charge?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Will you sell any?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Who benefits?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title"/>
          </p:nvPr>
        </p:nvSpPr>
        <p:spPr/>
        <p:txBody>
          <a:bodyPr>
            <a:noAutofit/>
          </a:bodyPr>
          <a:lstStyle/>
          <a:p>
            <a:pPr eaLnBrk="1" hangingPunct="1"/>
            <a:r>
              <a:rPr lang="en-US" sz="4000" dirty="0"/>
              <a:t>Andrew Carnegie and the American Steel Industry</a:t>
            </a:r>
          </a:p>
        </p:txBody>
      </p:sp>
      <p:pic>
        <p:nvPicPr>
          <p:cNvPr id="22532" name="Picture 16" descr=" ">
            <a:hlinkClick r:id="rId2" tooltip=" "/>
          </p:cNvPr>
          <p:cNvPicPr>
            <a:picLocks noGrp="1" noChangeAspect="1" noChangeArrowheads="1"/>
          </p:cNvPicPr>
          <p:nvPr>
            <p:ph sz="half" idx="1"/>
          </p:nvPr>
        </p:nvPicPr>
        <p:blipFill>
          <a:blip r:embed="rId3" cstate="print"/>
          <a:stretch>
            <a:fillRect/>
          </a:stretch>
        </p:blipFill>
        <p:spPr>
          <a:xfrm>
            <a:off x="685800" y="1676400"/>
            <a:ext cx="1905000" cy="2762250"/>
          </a:xfrm>
        </p:spPr>
      </p:pic>
      <p:sp>
        <p:nvSpPr>
          <p:cNvPr id="22531" name="Rectangle 10"/>
          <p:cNvSpPr>
            <a:spLocks noGrp="1" noChangeArrowheads="1"/>
          </p:cNvSpPr>
          <p:nvPr>
            <p:ph sz="half" idx="2"/>
          </p:nvPr>
        </p:nvSpPr>
        <p:spPr>
          <a:xfrm>
            <a:off x="4724400" y="1676400"/>
            <a:ext cx="4038600" cy="4525963"/>
          </a:xfrm>
        </p:spPr>
        <p:txBody>
          <a:bodyPr>
            <a:normAutofit lnSpcReduction="10000"/>
          </a:bodyPr>
          <a:lstStyle/>
          <a:p>
            <a:pPr eaLnBrk="1" hangingPunct="1">
              <a:lnSpc>
                <a:spcPct val="90000"/>
              </a:lnSpc>
            </a:pPr>
            <a:r>
              <a:rPr lang="en-US" sz="2400" dirty="0"/>
              <a:t>Andrew Carnegie took advantage of this sort of mass production. </a:t>
            </a:r>
          </a:p>
          <a:p>
            <a:r>
              <a:rPr lang="en-US" sz="2400" dirty="0"/>
              <a:t>His motto: “Watch costs and the profits take care of themselves.” </a:t>
            </a:r>
          </a:p>
          <a:p>
            <a:pPr lvl="1" eaLnBrk="1" hangingPunct="1">
              <a:lnSpc>
                <a:spcPct val="90000"/>
              </a:lnSpc>
            </a:pPr>
            <a:r>
              <a:rPr lang="en-US" dirty="0"/>
              <a:t>Large number of units produced </a:t>
            </a:r>
          </a:p>
          <a:p>
            <a:pPr lvl="1" eaLnBrk="1" hangingPunct="1">
              <a:lnSpc>
                <a:spcPct val="90000"/>
              </a:lnSpc>
            </a:pPr>
            <a:r>
              <a:rPr lang="en-US" dirty="0"/>
              <a:t>Low cost per unit</a:t>
            </a:r>
          </a:p>
          <a:p>
            <a:pPr lvl="1" eaLnBrk="1" hangingPunct="1">
              <a:lnSpc>
                <a:spcPct val="90000"/>
              </a:lnSpc>
            </a:pPr>
            <a:r>
              <a:rPr lang="en-US" dirty="0"/>
              <a:t>Large amount of capital</a:t>
            </a:r>
          </a:p>
          <a:p>
            <a:pPr lvl="1" eaLnBrk="1" hangingPunct="1">
              <a:lnSpc>
                <a:spcPct val="90000"/>
              </a:lnSpc>
            </a:pPr>
            <a:r>
              <a:rPr lang="en-US" dirty="0"/>
              <a:t>Coordinated work force</a:t>
            </a:r>
          </a:p>
          <a:p>
            <a:pPr lvl="1" eaLnBrk="1" hangingPunct="1">
              <a:lnSpc>
                <a:spcPct val="90000"/>
              </a:lnSpc>
            </a:pPr>
            <a:r>
              <a:rPr lang="en-US" dirty="0"/>
              <a:t>Division of labor</a:t>
            </a:r>
          </a:p>
        </p:txBody>
      </p:sp>
      <p:pic>
        <p:nvPicPr>
          <p:cNvPr id="22533" name="Picture 17"/>
          <p:cNvPicPr>
            <a:picLocks noChangeAspect="1" noChangeArrowheads="1"/>
          </p:cNvPicPr>
          <p:nvPr/>
        </p:nvPicPr>
        <p:blipFill>
          <a:blip r:embed="rId4" cstate="print"/>
          <a:srcRect/>
          <a:stretch>
            <a:fillRect/>
          </a:stretch>
        </p:blipFill>
        <p:spPr bwMode="auto">
          <a:xfrm>
            <a:off x="2514600" y="2971800"/>
            <a:ext cx="2362200" cy="3590925"/>
          </a:xfrm>
          <a:prstGeom prst="rect">
            <a:avLst/>
          </a:prstGeom>
          <a:noFill/>
          <a:ln w="9525" algn="ctr">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Lucy Furnaces</a:t>
            </a:r>
          </a:p>
        </p:txBody>
      </p:sp>
      <p:sp>
        <p:nvSpPr>
          <p:cNvPr id="3" name="Content Placeholder 2"/>
          <p:cNvSpPr>
            <a:spLocks noGrp="1"/>
          </p:cNvSpPr>
          <p:nvPr>
            <p:ph sz="half" idx="1"/>
          </p:nvPr>
        </p:nvSpPr>
        <p:spPr>
          <a:xfrm>
            <a:off x="457200" y="1600200"/>
            <a:ext cx="4038600" cy="4876800"/>
          </a:xfrm>
        </p:spPr>
        <p:txBody>
          <a:bodyPr>
            <a:normAutofit lnSpcReduction="10000"/>
          </a:bodyPr>
          <a:lstStyle/>
          <a:p>
            <a:r>
              <a:rPr lang="en-US" sz="2400" dirty="0"/>
              <a:t>Carnegie developed the Lucy Furnace which would become the supplier of pig iron for his Union Mills.</a:t>
            </a:r>
          </a:p>
          <a:p>
            <a:r>
              <a:rPr lang="en-US" sz="2400" dirty="0"/>
              <a:t>The Lucy furnace set world records for producing 642 tons of pig iron per week.</a:t>
            </a:r>
          </a:p>
          <a:p>
            <a:r>
              <a:rPr lang="en-US" sz="2400" dirty="0"/>
              <a:t>The average had been 350 tons per week.</a:t>
            </a:r>
          </a:p>
          <a:p>
            <a:r>
              <a:rPr lang="en-US" sz="2400" dirty="0"/>
              <a:t>This provided Carnegie with a springboard to become the nation’s leading steel maker.</a:t>
            </a:r>
          </a:p>
        </p:txBody>
      </p:sp>
      <p:sp>
        <p:nvSpPr>
          <p:cNvPr id="5" name="Content Placeholder 4"/>
          <p:cNvSpPr>
            <a:spLocks noGrp="1"/>
          </p:cNvSpPr>
          <p:nvPr>
            <p:ph sz="half" idx="2"/>
          </p:nvPr>
        </p:nvSpPr>
        <p:spPr>
          <a:xfrm>
            <a:off x="4648200" y="4495800"/>
            <a:ext cx="4038600" cy="1630363"/>
          </a:xfrm>
        </p:spPr>
        <p:txBody>
          <a:bodyPr>
            <a:normAutofit lnSpcReduction="10000"/>
          </a:bodyPr>
          <a:lstStyle/>
          <a:p>
            <a:r>
              <a:rPr lang="en-US" sz="2400" dirty="0"/>
              <a:t>Lucy Furnaces</a:t>
            </a:r>
          </a:p>
          <a:p>
            <a:r>
              <a:rPr lang="en-US" sz="2400" dirty="0"/>
              <a:t>Pittsburgh, PA, 1872 </a:t>
            </a:r>
          </a:p>
        </p:txBody>
      </p:sp>
      <p:pic>
        <p:nvPicPr>
          <p:cNvPr id="1026" name="Picture 2" descr="http://paironworks.rootsweb.ancestry.com/allluc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63262"/>
            <a:ext cx="4457700" cy="262112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97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title"/>
          </p:nvPr>
        </p:nvSpPr>
        <p:spPr/>
        <p:txBody>
          <a:bodyPr>
            <a:noAutofit/>
          </a:bodyPr>
          <a:lstStyle/>
          <a:p>
            <a:pPr eaLnBrk="1" hangingPunct="1"/>
            <a:r>
              <a:rPr lang="en-US" sz="4000" dirty="0"/>
              <a:t>Andrew Carnegie and the American Steel Industry</a:t>
            </a:r>
          </a:p>
        </p:txBody>
      </p:sp>
      <p:sp>
        <p:nvSpPr>
          <p:cNvPr id="4" name="Content Placeholder 3"/>
          <p:cNvSpPr>
            <a:spLocks noGrp="1"/>
          </p:cNvSpPr>
          <p:nvPr>
            <p:ph sz="half" idx="1"/>
          </p:nvPr>
        </p:nvSpPr>
        <p:spPr>
          <a:xfrm>
            <a:off x="457200" y="1600200"/>
            <a:ext cx="4038600" cy="4876800"/>
          </a:xfrm>
        </p:spPr>
        <p:txBody>
          <a:bodyPr>
            <a:noAutofit/>
          </a:bodyPr>
          <a:lstStyle/>
          <a:p>
            <a:pPr>
              <a:lnSpc>
                <a:spcPct val="90000"/>
              </a:lnSpc>
            </a:pPr>
            <a:r>
              <a:rPr lang="en-US" sz="2400" dirty="0"/>
              <a:t>Carnegie eagerly embraced new technologies.</a:t>
            </a:r>
          </a:p>
          <a:p>
            <a:pPr>
              <a:lnSpc>
                <a:spcPct val="90000"/>
              </a:lnSpc>
            </a:pPr>
            <a:r>
              <a:rPr lang="en-US" sz="2400" dirty="0"/>
              <a:t>His mills surged ahead of Great Britain in steel production.</a:t>
            </a:r>
          </a:p>
          <a:p>
            <a:pPr>
              <a:lnSpc>
                <a:spcPct val="90000"/>
              </a:lnSpc>
            </a:pPr>
            <a:r>
              <a:rPr lang="en-US" sz="2400" dirty="0"/>
              <a:t>When his mills became obsolete, he engaged in “creative destruction.” </a:t>
            </a:r>
          </a:p>
          <a:p>
            <a:pPr>
              <a:lnSpc>
                <a:spcPct val="90000"/>
              </a:lnSpc>
            </a:pPr>
            <a:r>
              <a:rPr lang="en-US" sz="2400" dirty="0"/>
              <a:t>He leveled them to build new state-of-the art mills.</a:t>
            </a:r>
          </a:p>
          <a:p>
            <a:pPr>
              <a:lnSpc>
                <a:spcPct val="90000"/>
              </a:lnSpc>
            </a:pPr>
            <a:r>
              <a:rPr lang="en-US" sz="2400" dirty="0"/>
              <a:t>This drove his competitors crazy.</a:t>
            </a:r>
          </a:p>
          <a:p>
            <a:endParaRPr lang="en-US" dirty="0"/>
          </a:p>
        </p:txBody>
      </p:sp>
      <p:sp>
        <p:nvSpPr>
          <p:cNvPr id="6" name="Content Placeholder 5"/>
          <p:cNvSpPr>
            <a:spLocks noGrp="1"/>
          </p:cNvSpPr>
          <p:nvPr>
            <p:ph sz="half" idx="2"/>
          </p:nvPr>
        </p:nvSpPr>
        <p:spPr>
          <a:xfrm>
            <a:off x="4648200" y="4572000"/>
            <a:ext cx="4038600" cy="1554163"/>
          </a:xfrm>
        </p:spPr>
        <p:txBody>
          <a:bodyPr>
            <a:normAutofit/>
          </a:bodyPr>
          <a:lstStyle/>
          <a:p>
            <a:r>
              <a:rPr lang="en-US" sz="2000" dirty="0"/>
              <a:t>The Bessemer furnace burned away the high carbon content of pig iron.</a:t>
            </a:r>
          </a:p>
        </p:txBody>
      </p:sp>
      <p:pic>
        <p:nvPicPr>
          <p:cNvPr id="1026" name="Picture 2" descr="File:Bessemer convert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3484245" cy="236220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61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John D. Rockefeller and the Oil Industry</a:t>
            </a:r>
          </a:p>
        </p:txBody>
      </p:sp>
      <p:sp>
        <p:nvSpPr>
          <p:cNvPr id="3" name="Content Placeholder 2"/>
          <p:cNvSpPr>
            <a:spLocks noGrp="1"/>
          </p:cNvSpPr>
          <p:nvPr>
            <p:ph sz="half" idx="1"/>
          </p:nvPr>
        </p:nvSpPr>
        <p:spPr/>
        <p:txBody>
          <a:bodyPr>
            <a:normAutofit/>
          </a:bodyPr>
          <a:lstStyle/>
          <a:p>
            <a:r>
              <a:rPr lang="en-US" sz="2400" dirty="0"/>
              <a:t>When oil first oozed out of the ground in western Pennsylvania, it was regarded as a nuisance. </a:t>
            </a:r>
          </a:p>
          <a:p>
            <a:r>
              <a:rPr lang="en-US" sz="2400" dirty="0"/>
              <a:t>But by the 1880s, kerosene was used for lighting.</a:t>
            </a:r>
          </a:p>
          <a:p>
            <a:r>
              <a:rPr lang="en-US" sz="2400" dirty="0"/>
              <a:t>It replaced whale and coal oil as consumers’ indoor lighting fuel of choice.</a:t>
            </a:r>
          </a:p>
        </p:txBody>
      </p:sp>
      <p:pic>
        <p:nvPicPr>
          <p:cNvPr id="3074" name="Picture 2" descr="http://www.spartacus.schoolnet.co.uk/USArockefeller.jpg"/>
          <p:cNvPicPr>
            <a:picLocks noChangeAspect="1" noChangeArrowheads="1"/>
          </p:cNvPicPr>
          <p:nvPr/>
        </p:nvPicPr>
        <p:blipFill>
          <a:blip r:embed="rId2" cstate="print"/>
          <a:srcRect/>
          <a:stretch>
            <a:fillRect/>
          </a:stretch>
        </p:blipFill>
        <p:spPr bwMode="auto">
          <a:xfrm>
            <a:off x="4724400" y="1752600"/>
            <a:ext cx="1447800" cy="2057400"/>
          </a:xfrm>
          <a:prstGeom prst="rect">
            <a:avLst/>
          </a:prstGeom>
          <a:noFill/>
        </p:spPr>
      </p:pic>
      <p:pic>
        <p:nvPicPr>
          <p:cNvPr id="9" name="Picture 6"/>
          <p:cNvPicPr>
            <a:picLocks noChangeAspect="1" noChangeArrowheads="1"/>
          </p:cNvPicPr>
          <p:nvPr/>
        </p:nvPicPr>
        <p:blipFill>
          <a:blip r:embed="rId3" cstate="print"/>
          <a:srcRect/>
          <a:stretch>
            <a:fillRect/>
          </a:stretch>
        </p:blipFill>
        <p:spPr bwMode="auto">
          <a:xfrm>
            <a:off x="6477000" y="2286000"/>
            <a:ext cx="2667000" cy="4267200"/>
          </a:xfrm>
          <a:prstGeom prst="rect">
            <a:avLst/>
          </a:prstGeom>
          <a:noFill/>
          <a:ln w="9525" algn="ctr">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John D. Rockefeller and the Oil Industry</a:t>
            </a:r>
          </a:p>
        </p:txBody>
      </p:sp>
      <p:sp>
        <p:nvSpPr>
          <p:cNvPr id="3" name="Content Placeholder 2"/>
          <p:cNvSpPr>
            <a:spLocks noGrp="1"/>
          </p:cNvSpPr>
          <p:nvPr>
            <p:ph sz="half" idx="1"/>
          </p:nvPr>
        </p:nvSpPr>
        <p:spPr/>
        <p:txBody>
          <a:bodyPr>
            <a:normAutofit lnSpcReduction="10000"/>
          </a:bodyPr>
          <a:lstStyle/>
          <a:p>
            <a:r>
              <a:rPr lang="en-US" sz="2400" dirty="0"/>
              <a:t>John D. Rockefeller consolidated the oil industry.</a:t>
            </a:r>
          </a:p>
          <a:p>
            <a:r>
              <a:rPr lang="en-US" sz="2400" dirty="0"/>
              <a:t>He substituted tanker cars for barrels and later added pipelines.</a:t>
            </a:r>
          </a:p>
          <a:p>
            <a:r>
              <a:rPr lang="en-US" sz="2400" dirty="0"/>
              <a:t>He cut transportation costs  with “sweetheart deals” with railroads.</a:t>
            </a:r>
          </a:p>
          <a:p>
            <a:r>
              <a:rPr lang="en-US" sz="2400" dirty="0"/>
              <a:t>He made Standard Oil into the dominant oil producer in the world.</a:t>
            </a:r>
          </a:p>
        </p:txBody>
      </p:sp>
      <p:pic>
        <p:nvPicPr>
          <p:cNvPr id="7" name="Picture 4"/>
          <p:cNvPicPr>
            <a:picLocks noChangeAspect="1" noChangeArrowheads="1"/>
          </p:cNvPicPr>
          <p:nvPr/>
        </p:nvPicPr>
        <p:blipFill>
          <a:blip r:embed="rId2" cstate="print"/>
          <a:srcRect/>
          <a:stretch>
            <a:fillRect/>
          </a:stretch>
        </p:blipFill>
        <p:spPr bwMode="auto">
          <a:xfrm>
            <a:off x="4419600" y="3886200"/>
            <a:ext cx="4171950" cy="2219325"/>
          </a:xfrm>
          <a:prstGeom prst="rect">
            <a:avLst/>
          </a:prstGeom>
          <a:noFill/>
          <a:ln w="38100" algn="ctr">
            <a:solidFill>
              <a:schemeClr val="tx1"/>
            </a:solid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6553200" y="1752600"/>
            <a:ext cx="1905000" cy="1295400"/>
          </a:xfrm>
          <a:prstGeom prst="rect">
            <a:avLst/>
          </a:prstGeom>
          <a:noFill/>
          <a:ln w="9525" algn="ctr">
            <a:noFill/>
            <a:miter lim="800000"/>
            <a:headEnd/>
            <a:tailEnd/>
          </a:ln>
        </p:spPr>
      </p:pic>
      <p:pic>
        <p:nvPicPr>
          <p:cNvPr id="10" name="Picture 2" descr="http://www.spartacus.schoolnet.co.uk/USArockefeller.jpg"/>
          <p:cNvPicPr>
            <a:picLocks noChangeAspect="1" noChangeArrowheads="1"/>
          </p:cNvPicPr>
          <p:nvPr/>
        </p:nvPicPr>
        <p:blipFill>
          <a:blip r:embed="rId4" cstate="print"/>
          <a:srcRect/>
          <a:stretch>
            <a:fillRect/>
          </a:stretch>
        </p:blipFill>
        <p:spPr bwMode="auto">
          <a:xfrm>
            <a:off x="4724400" y="1752600"/>
            <a:ext cx="1447800" cy="2057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title"/>
          </p:nvPr>
        </p:nvSpPr>
        <p:spPr/>
        <p:txBody>
          <a:bodyPr>
            <a:noAutofit/>
          </a:bodyPr>
          <a:lstStyle/>
          <a:p>
            <a:pPr eaLnBrk="1" hangingPunct="1"/>
            <a:r>
              <a:rPr lang="en-US" sz="4000" dirty="0"/>
              <a:t>Henry Ford and the Automobile Industry</a:t>
            </a:r>
          </a:p>
        </p:txBody>
      </p:sp>
      <p:sp>
        <p:nvSpPr>
          <p:cNvPr id="22531" name="Rectangle 10"/>
          <p:cNvSpPr>
            <a:spLocks noGrp="1" noChangeArrowheads="1"/>
          </p:cNvSpPr>
          <p:nvPr>
            <p:ph sz="half" idx="1"/>
          </p:nvPr>
        </p:nvSpPr>
        <p:spPr/>
        <p:txBody>
          <a:bodyPr>
            <a:noAutofit/>
          </a:bodyPr>
          <a:lstStyle/>
          <a:p>
            <a:r>
              <a:rPr lang="en-US" sz="2400" dirty="0"/>
              <a:t>Henry Ford launched the manufacture of the modern automobile.</a:t>
            </a:r>
          </a:p>
        </p:txBody>
      </p:sp>
      <p:sp>
        <p:nvSpPr>
          <p:cNvPr id="8" name="Content Placeholder 7"/>
          <p:cNvSpPr>
            <a:spLocks noGrp="1"/>
          </p:cNvSpPr>
          <p:nvPr>
            <p:ph sz="half" idx="2"/>
          </p:nvPr>
        </p:nvSpPr>
        <p:spPr/>
        <p:txBody>
          <a:bodyPr>
            <a:normAutofit fontScale="77500" lnSpcReduction="20000"/>
          </a:bodyPr>
          <a:lstStyle/>
          <a:p>
            <a:r>
              <a:rPr lang="en-US" sz="3100" dirty="0"/>
              <a:t>He combined using interchangeable parts and mass production to develop an assembly line for making cars.</a:t>
            </a:r>
          </a:p>
          <a:p>
            <a:r>
              <a:rPr lang="en-US" sz="3100" dirty="0"/>
              <a:t>This allowed more cars to be produced in less time and at lower costs.</a:t>
            </a:r>
          </a:p>
          <a:p>
            <a:r>
              <a:rPr lang="en-US" sz="3100" dirty="0"/>
              <a:t>Ford’s “break-out” year was 1908–1909 with the launch of  the Model T.</a:t>
            </a:r>
          </a:p>
          <a:p>
            <a:r>
              <a:rPr lang="en-US" sz="3100" dirty="0"/>
              <a:t>Detroit became the “Motor City” because of Henry Ford.</a:t>
            </a:r>
          </a:p>
          <a:p>
            <a:endParaRPr lang="en-US" dirty="0"/>
          </a:p>
        </p:txBody>
      </p:sp>
      <p:pic>
        <p:nvPicPr>
          <p:cNvPr id="84994" name="Picture 2"/>
          <p:cNvPicPr>
            <a:picLocks noChangeAspect="1" noChangeArrowheads="1"/>
          </p:cNvPicPr>
          <p:nvPr/>
        </p:nvPicPr>
        <p:blipFill>
          <a:blip r:embed="rId2" cstate="print"/>
          <a:srcRect/>
          <a:stretch>
            <a:fillRect/>
          </a:stretch>
        </p:blipFill>
        <p:spPr bwMode="auto">
          <a:xfrm>
            <a:off x="533400" y="2971800"/>
            <a:ext cx="4038600" cy="2743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dirty="0"/>
              <a:t>The Magic Marker Mark Factory</a:t>
            </a:r>
          </a:p>
        </p:txBody>
      </p:sp>
      <p:graphicFrame>
        <p:nvGraphicFramePr>
          <p:cNvPr id="162819" name="Group 3"/>
          <p:cNvGraphicFramePr>
            <a:graphicFrameLocks noGrp="1"/>
          </p:cNvGraphicFramePr>
          <p:nvPr>
            <p:ph type="tbl" idx="1"/>
          </p:nvPr>
        </p:nvGraphicFramePr>
        <p:xfrm>
          <a:off x="838200" y="1524000"/>
          <a:ext cx="7772400" cy="4457700"/>
        </p:xfrm>
        <a:graphic>
          <a:graphicData uri="http://schemas.openxmlformats.org/drawingml/2006/table">
            <a:tbl>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13716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a:ln>
                            <a:noFill/>
                          </a:ln>
                          <a:solidFill>
                            <a:schemeClr val="tx1"/>
                          </a:solidFill>
                          <a:effectLst/>
                          <a:latin typeface="Verdana" pitchFamily="34" charset="0"/>
                        </a:rPr>
                        <a:t>Round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a:ln>
                            <a:noFill/>
                          </a:ln>
                          <a:solidFill>
                            <a:schemeClr val="tx1"/>
                          </a:solidFill>
                          <a:effectLst/>
                          <a:latin typeface="Verdana" pitchFamily="34" charset="0"/>
                        </a:rPr>
                        <a:t>Wage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a:ln>
                            <a:noFill/>
                          </a:ln>
                          <a:solidFill>
                            <a:schemeClr val="tx1"/>
                          </a:solidFill>
                          <a:effectLst/>
                          <a:latin typeface="Verdana" pitchFamily="34" charset="0"/>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a:ln>
                            <a:noFill/>
                          </a:ln>
                          <a:solidFill>
                            <a:schemeClr val="tx1"/>
                          </a:solidFill>
                          <a:effectLst/>
                          <a:latin typeface="Verdana" pitchFamily="34" charset="0"/>
                        </a:rPr>
                        <a:t>Number of Marks Produced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dirty="0">
                          <a:ln>
                            <a:noFill/>
                          </a:ln>
                          <a:solidFill>
                            <a:schemeClr val="tx1"/>
                          </a:solidFill>
                          <a:effectLst/>
                          <a:latin typeface="Verdana" pitchFamily="34" charset="0"/>
                        </a:rPr>
                        <a:t>Average Cost  Per Mark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a:ln>
                            <a:noFill/>
                          </a:ln>
                          <a:solidFill>
                            <a:schemeClr val="tx1"/>
                          </a:solidFill>
                          <a:effectLst/>
                          <a:latin typeface="Verdana"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sz="4000" dirty="0"/>
              <a:t>Productivity</a:t>
            </a:r>
          </a:p>
        </p:txBody>
      </p:sp>
      <p:sp>
        <p:nvSpPr>
          <p:cNvPr id="10243" name="Rectangle 3"/>
          <p:cNvSpPr>
            <a:spLocks noGrp="1" noChangeArrowheads="1"/>
          </p:cNvSpPr>
          <p:nvPr>
            <p:ph sz="half" idx="1"/>
          </p:nvPr>
        </p:nvSpPr>
        <p:spPr/>
        <p:txBody>
          <a:bodyPr>
            <a:normAutofit/>
          </a:bodyPr>
          <a:lstStyle/>
          <a:p>
            <a:pPr eaLnBrk="1" hangingPunct="1">
              <a:buNone/>
            </a:pPr>
            <a:r>
              <a:rPr lang="en-US" sz="2400" dirty="0"/>
              <a:t>	Productivity measures the amount of output (finished goods and services) produced relative to the inputs (productive resources) used.</a:t>
            </a:r>
          </a:p>
          <a:p>
            <a:pPr eaLnBrk="1" hangingPunct="1">
              <a:buFont typeface="Wingdings" pitchFamily="2" charset="2"/>
              <a:buNone/>
            </a:pPr>
            <a:r>
              <a:rPr lang="en-US" sz="2400" dirty="0"/>
              <a:t>				</a:t>
            </a:r>
          </a:p>
          <a:p>
            <a:pPr eaLnBrk="1" hangingPunct="1">
              <a:buFont typeface="Wingdings" pitchFamily="2" charset="2"/>
              <a:buNone/>
            </a:pPr>
            <a:r>
              <a:rPr lang="en-US" sz="2400" dirty="0"/>
              <a:t>	Productivity          </a:t>
            </a:r>
            <a:r>
              <a:rPr lang="en-US" sz="2400" u="sng" dirty="0"/>
              <a:t>Output</a:t>
            </a:r>
            <a:r>
              <a:rPr lang="en-US" sz="2400" dirty="0"/>
              <a:t>			          Input</a:t>
            </a:r>
          </a:p>
        </p:txBody>
      </p:sp>
      <p:sp>
        <p:nvSpPr>
          <p:cNvPr id="4" name="Content Placeholder 3"/>
          <p:cNvSpPr>
            <a:spLocks noGrp="1"/>
          </p:cNvSpPr>
          <p:nvPr>
            <p:ph sz="half" idx="2"/>
          </p:nvPr>
        </p:nvSpPr>
        <p:spPr/>
        <p:txBody>
          <a:bodyPr>
            <a:normAutofit/>
          </a:bodyPr>
          <a:lstStyle/>
          <a:p>
            <a:pPr>
              <a:buNone/>
            </a:pPr>
            <a:r>
              <a:rPr lang="en-US" sz="2400" dirty="0"/>
              <a:t>	Labor productivity is relatively easy input to measure since we can measure wages and hours. 					</a:t>
            </a:r>
          </a:p>
          <a:p>
            <a:pPr>
              <a:buNone/>
            </a:pPr>
            <a:r>
              <a:rPr lang="en-US" sz="2400" dirty="0"/>
              <a:t>	</a:t>
            </a:r>
          </a:p>
          <a:p>
            <a:pPr>
              <a:buNone/>
            </a:pPr>
            <a:r>
              <a:rPr lang="en-US" sz="2400" dirty="0"/>
              <a:t>Productivity 	    </a:t>
            </a:r>
            <a:r>
              <a:rPr lang="en-US" sz="2400" u="sng" dirty="0"/>
              <a:t>Output     </a:t>
            </a:r>
          </a:p>
          <a:p>
            <a:pPr>
              <a:buNone/>
            </a:pPr>
            <a:r>
              <a:rPr lang="en-US" sz="2400" dirty="0"/>
              <a:t>			 Labor Hour</a:t>
            </a:r>
          </a:p>
          <a:p>
            <a:pPr>
              <a:buNone/>
            </a:pPr>
            <a:endParaRPr lang="en-US" dirty="0"/>
          </a:p>
        </p:txBody>
      </p:sp>
      <p:sp>
        <p:nvSpPr>
          <p:cNvPr id="5" name="Equal 4"/>
          <p:cNvSpPr/>
          <p:nvPr/>
        </p:nvSpPr>
        <p:spPr>
          <a:xfrm>
            <a:off x="6248400" y="4343400"/>
            <a:ext cx="5334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Equal 5"/>
          <p:cNvSpPr/>
          <p:nvPr/>
        </p:nvSpPr>
        <p:spPr>
          <a:xfrm>
            <a:off x="2438400" y="4343400"/>
            <a:ext cx="5334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sz="4000" dirty="0"/>
              <a:t>Overview</a:t>
            </a:r>
          </a:p>
        </p:txBody>
      </p:sp>
      <p:sp>
        <p:nvSpPr>
          <p:cNvPr id="7171" name="Rectangle 3"/>
          <p:cNvSpPr>
            <a:spLocks noGrp="1" noChangeArrowheads="1"/>
          </p:cNvSpPr>
          <p:nvPr>
            <p:ph type="body" sz="half" idx="2"/>
          </p:nvPr>
        </p:nvSpPr>
        <p:spPr>
          <a:xfrm>
            <a:off x="5105400" y="1524000"/>
            <a:ext cx="3581400" cy="4953000"/>
          </a:xfrm>
        </p:spPr>
        <p:txBody>
          <a:bodyPr>
            <a:normAutofit/>
          </a:bodyPr>
          <a:lstStyle/>
          <a:p>
            <a:pPr>
              <a:lnSpc>
                <a:spcPct val="90000"/>
              </a:lnSpc>
            </a:pPr>
            <a:r>
              <a:rPr lang="en-US" sz="2400" dirty="0"/>
              <a:t>The rise  of the industrial United States.</a:t>
            </a:r>
          </a:p>
          <a:p>
            <a:pPr>
              <a:lnSpc>
                <a:spcPct val="90000"/>
              </a:lnSpc>
            </a:pPr>
            <a:r>
              <a:rPr lang="en-US" sz="2400" dirty="0"/>
              <a:t>Were the Robber Barons Robbers or Barons? </a:t>
            </a:r>
          </a:p>
          <a:p>
            <a:pPr>
              <a:lnSpc>
                <a:spcPct val="90000"/>
              </a:lnSpc>
            </a:pPr>
            <a:r>
              <a:rPr lang="en-US" sz="2400" dirty="0"/>
              <a:t>The fall of the trusts - - where </a:t>
            </a:r>
            <a:r>
              <a:rPr lang="en-US" sz="2400" i="1" dirty="0"/>
              <a:t>did</a:t>
            </a:r>
            <a:r>
              <a:rPr lang="en-US" sz="2400" dirty="0"/>
              <a:t> all the trusts go?</a:t>
            </a:r>
          </a:p>
          <a:p>
            <a:pPr eaLnBrk="1" hangingPunct="1">
              <a:lnSpc>
                <a:spcPct val="90000"/>
              </a:lnSpc>
            </a:pPr>
            <a:endParaRPr lang="en-US" sz="2500" dirty="0"/>
          </a:p>
        </p:txBody>
      </p:sp>
      <p:pic>
        <p:nvPicPr>
          <p:cNvPr id="7172" name="Picture 6"/>
          <p:cNvPicPr>
            <a:picLocks noChangeAspect="1" noChangeArrowheads="1"/>
          </p:cNvPicPr>
          <p:nvPr/>
        </p:nvPicPr>
        <p:blipFill>
          <a:blip r:embed="rId2" cstate="print"/>
          <a:srcRect/>
          <a:stretch>
            <a:fillRect/>
          </a:stretch>
        </p:blipFill>
        <p:spPr bwMode="auto">
          <a:xfrm>
            <a:off x="1447800" y="1600200"/>
            <a:ext cx="3048000" cy="4495800"/>
          </a:xfrm>
          <a:prstGeom prst="rect">
            <a:avLst/>
          </a:prstGeom>
          <a:noFill/>
          <a:ln w="9525" algn="ctr">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noAutofit/>
          </a:bodyPr>
          <a:lstStyle/>
          <a:p>
            <a:pPr eaLnBrk="1" hangingPunct="1"/>
            <a:r>
              <a:rPr lang="en-US" sz="4000" dirty="0"/>
              <a:t>Farm Productivity Trends</a:t>
            </a:r>
            <a:br>
              <a:rPr lang="en-US" sz="4000" dirty="0"/>
            </a:br>
            <a:r>
              <a:rPr lang="en-US" sz="4000" dirty="0"/>
              <a:t>Hours per Crop</a:t>
            </a:r>
          </a:p>
        </p:txBody>
      </p:sp>
      <p:graphicFrame>
        <p:nvGraphicFramePr>
          <p:cNvPr id="282661" name="Group 37"/>
          <p:cNvGraphicFramePr>
            <a:graphicFrameLocks noGrp="1"/>
          </p:cNvGraphicFramePr>
          <p:nvPr>
            <p:ph type="tbl" idx="4294967295"/>
          </p:nvPr>
        </p:nvGraphicFramePr>
        <p:xfrm>
          <a:off x="1143000" y="1828800"/>
          <a:ext cx="7313612" cy="4114801"/>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7212">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8223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dirty="0">
                          <a:ln>
                            <a:noFill/>
                          </a:ln>
                          <a:solidFill>
                            <a:schemeClr val="tx1"/>
                          </a:solidFill>
                          <a:effectLst/>
                          <a:latin typeface="Verdana" pitchFamily="34"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Wheat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Corn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dirty="0">
                          <a:ln>
                            <a:noFill/>
                          </a:ln>
                          <a:solidFill>
                            <a:schemeClr val="tx1"/>
                          </a:solidFill>
                          <a:effectLst/>
                          <a:latin typeface="Verdana" pitchFamily="34" charset="0"/>
                        </a:rPr>
                        <a:t>Cotton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9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dirty="0">
                          <a:ln>
                            <a:noFill/>
                          </a:ln>
                          <a:solidFill>
                            <a:schemeClr val="tx1"/>
                          </a:solidFill>
                          <a:effectLst/>
                          <a:latin typeface="Verdana" pitchFamily="34" charset="0"/>
                        </a:rPr>
                        <a:t>1840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233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276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439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1880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304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9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1900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147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283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1910-14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106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dirty="0">
                          <a:ln>
                            <a:noFill/>
                          </a:ln>
                          <a:solidFill>
                            <a:schemeClr val="tx1"/>
                          </a:solidFill>
                          <a:effectLst/>
                          <a:latin typeface="Verdana" pitchFamily="34" charset="0"/>
                        </a:rPr>
                        <a:t>276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323" name="Text Box 38"/>
          <p:cNvSpPr txBox="1">
            <a:spLocks noChangeArrowheads="1"/>
          </p:cNvSpPr>
          <p:nvPr/>
        </p:nvSpPr>
        <p:spPr bwMode="auto">
          <a:xfrm>
            <a:off x="609600" y="6096000"/>
            <a:ext cx="6954838" cy="498598"/>
          </a:xfrm>
          <a:prstGeom prst="rect">
            <a:avLst/>
          </a:prstGeom>
          <a:noFill/>
          <a:ln w="9525" algn="ctr">
            <a:noFill/>
            <a:miter lim="800000"/>
            <a:headEnd/>
            <a:tailEnd/>
          </a:ln>
        </p:spPr>
        <p:txBody>
          <a:bodyPr>
            <a:spAutoFit/>
          </a:bodyPr>
          <a:lstStyle/>
          <a:p>
            <a:pPr marL="342900" indent="-342900">
              <a:buFont typeface="Wingdings" pitchFamily="2" charset="2"/>
              <a:buNone/>
            </a:pPr>
            <a:r>
              <a:rPr lang="en-US" sz="1200" dirty="0"/>
              <a:t>Table 24.2 Stanley </a:t>
            </a:r>
            <a:r>
              <a:rPr lang="en-US" sz="1200" dirty="0" err="1"/>
              <a:t>Lebergott</a:t>
            </a:r>
            <a:r>
              <a:rPr lang="en-US" sz="1200" dirty="0"/>
              <a:t>, </a:t>
            </a:r>
            <a:r>
              <a:rPr lang="en-US" sz="1200" i="1" dirty="0"/>
              <a:t>The Americans: An Economic Record</a:t>
            </a:r>
            <a:r>
              <a:rPr lang="en-US" sz="1200" dirty="0"/>
              <a:t>, 1984</a:t>
            </a:r>
          </a:p>
          <a:p>
            <a:pPr marL="342900" indent="-342900">
              <a:buFont typeface="Wingdings" pitchFamily="2" charset="2"/>
              <a:buNone/>
            </a:pP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normAutofit/>
          </a:bodyPr>
          <a:lstStyle/>
          <a:p>
            <a:pPr eaLnBrk="1" hangingPunct="1"/>
            <a:r>
              <a:rPr lang="en-US" sz="4000" dirty="0"/>
              <a:t>Productivity Gains in Percent</a:t>
            </a:r>
          </a:p>
        </p:txBody>
      </p:sp>
      <p:graphicFrame>
        <p:nvGraphicFramePr>
          <p:cNvPr id="248854" name="Group 22"/>
          <p:cNvGraphicFramePr>
            <a:graphicFrameLocks noGrp="1"/>
          </p:cNvGraphicFramePr>
          <p:nvPr>
            <p:ph type="tbl" idx="4294967295"/>
          </p:nvPr>
        </p:nvGraphicFramePr>
        <p:xfrm>
          <a:off x="990600" y="1752600"/>
          <a:ext cx="7313612" cy="4114800"/>
        </p:xfrm>
        <a:graphic>
          <a:graphicData uri="http://schemas.openxmlformats.org/drawingml/2006/table">
            <a:tbl>
              <a:tblPr/>
              <a:tblGrid>
                <a:gridCol w="3657600">
                  <a:extLst>
                    <a:ext uri="{9D8B030D-6E8A-4147-A177-3AD203B41FA5}">
                      <a16:colId xmlns:a16="http://schemas.microsoft.com/office/drawing/2014/main" val="20000"/>
                    </a:ext>
                  </a:extLst>
                </a:gridCol>
                <a:gridCol w="3656012">
                  <a:extLst>
                    <a:ext uri="{9D8B030D-6E8A-4147-A177-3AD203B41FA5}">
                      <a16:colId xmlns:a16="http://schemas.microsoft.com/office/drawing/2014/main" val="20001"/>
                    </a:ext>
                  </a:extLst>
                </a:gridCol>
              </a:tblGrid>
              <a:tr h="10287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dirty="0">
                          <a:ln>
                            <a:noFill/>
                          </a:ln>
                          <a:solidFill>
                            <a:schemeClr val="tx1"/>
                          </a:solidFill>
                          <a:effectLst/>
                          <a:latin typeface="Verdana" pitchFamily="34" charset="0"/>
                        </a:rPr>
                        <a:t>Decade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dirty="0">
                          <a:ln>
                            <a:noFill/>
                          </a:ln>
                          <a:solidFill>
                            <a:schemeClr val="tx1"/>
                          </a:solidFill>
                          <a:effectLst/>
                          <a:latin typeface="Verdana" pitchFamily="34" charset="0"/>
                        </a:rPr>
                        <a:t>Total Economy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dirty="0">
                          <a:ln>
                            <a:noFill/>
                          </a:ln>
                          <a:solidFill>
                            <a:schemeClr val="tx1"/>
                          </a:solidFill>
                          <a:effectLst/>
                          <a:latin typeface="Verdana" pitchFamily="34" charset="0"/>
                        </a:rPr>
                        <a:t>1889-1899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1900-1909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a:ln>
                            <a:noFill/>
                          </a:ln>
                          <a:solidFill>
                            <a:schemeClr val="tx1"/>
                          </a:solidFill>
                          <a:effectLst/>
                          <a:latin typeface="Verdana"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dirty="0">
                          <a:ln>
                            <a:noFill/>
                          </a:ln>
                          <a:solidFill>
                            <a:schemeClr val="tx1"/>
                          </a:solidFill>
                          <a:effectLst/>
                          <a:latin typeface="Verdana" pitchFamily="34" charset="0"/>
                        </a:rPr>
                        <a:t>1910-1919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500" b="0" i="0" u="none" strike="noStrike" cap="none" normalizeH="0" baseline="0" dirty="0">
                          <a:ln>
                            <a:noFill/>
                          </a:ln>
                          <a:solidFill>
                            <a:schemeClr val="tx1"/>
                          </a:solidFill>
                          <a:effectLst/>
                          <a:latin typeface="Verdana"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332" name="Text Box 23"/>
          <p:cNvSpPr txBox="1">
            <a:spLocks noChangeArrowheads="1"/>
          </p:cNvSpPr>
          <p:nvPr/>
        </p:nvSpPr>
        <p:spPr bwMode="auto">
          <a:xfrm>
            <a:off x="609600" y="6096000"/>
            <a:ext cx="6954838" cy="498598"/>
          </a:xfrm>
          <a:prstGeom prst="rect">
            <a:avLst/>
          </a:prstGeom>
          <a:noFill/>
          <a:ln w="9525" algn="ctr">
            <a:noFill/>
            <a:miter lim="800000"/>
            <a:headEnd/>
            <a:tailEnd/>
          </a:ln>
        </p:spPr>
        <p:txBody>
          <a:bodyPr>
            <a:spAutoFit/>
          </a:bodyPr>
          <a:lstStyle/>
          <a:p>
            <a:pPr marL="342900" indent="-342900">
              <a:buFont typeface="Wingdings" pitchFamily="2" charset="2"/>
              <a:buNone/>
            </a:pPr>
            <a:r>
              <a:rPr lang="en-US" sz="1200" dirty="0"/>
              <a:t>Table 33.3 Stanley </a:t>
            </a:r>
            <a:r>
              <a:rPr lang="en-US" sz="1200" dirty="0" err="1"/>
              <a:t>Lebergott</a:t>
            </a:r>
            <a:r>
              <a:rPr lang="en-US" sz="1200" dirty="0"/>
              <a:t>, </a:t>
            </a:r>
            <a:r>
              <a:rPr lang="en-US" sz="1200" i="1" dirty="0"/>
              <a:t>The Americans: An Economic Record</a:t>
            </a:r>
            <a:r>
              <a:rPr lang="en-US" sz="1200" dirty="0"/>
              <a:t>, 1984</a:t>
            </a:r>
          </a:p>
          <a:p>
            <a:pPr marL="342900" indent="-342900">
              <a:buFont typeface="Wingdings" pitchFamily="2" charset="2"/>
              <a:buNone/>
            </a:pPr>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The Production of Ford’s Model T</a:t>
            </a:r>
          </a:p>
        </p:txBody>
      </p:sp>
      <p:pic>
        <p:nvPicPr>
          <p:cNvPr id="1026" name="Picture 2"/>
          <p:cNvPicPr>
            <a:picLocks noChangeAspect="1" noChangeArrowheads="1"/>
          </p:cNvPicPr>
          <p:nvPr/>
        </p:nvPicPr>
        <p:blipFill>
          <a:blip r:embed="rId2" cstate="print"/>
          <a:srcRect/>
          <a:stretch>
            <a:fillRect/>
          </a:stretch>
        </p:blipFill>
        <p:spPr bwMode="auto">
          <a:xfrm>
            <a:off x="2438400" y="1295400"/>
            <a:ext cx="3781425" cy="5562600"/>
          </a:xfrm>
          <a:prstGeom prst="rect">
            <a:avLst/>
          </a:prstGeom>
          <a:noFill/>
          <a:ln w="9525">
            <a:noFill/>
            <a:miter lim="800000"/>
            <a:headEnd/>
            <a:tailEnd/>
          </a:ln>
        </p:spPr>
      </p:pic>
      <p:sp>
        <p:nvSpPr>
          <p:cNvPr id="2" name="Left Arrow 1"/>
          <p:cNvSpPr/>
          <p:nvPr/>
        </p:nvSpPr>
        <p:spPr>
          <a:xfrm>
            <a:off x="6400800" y="2313432"/>
            <a:ext cx="597408" cy="332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415725" y="4076700"/>
            <a:ext cx="597408" cy="332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6440320" y="5867400"/>
            <a:ext cx="597408" cy="332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p:txBody>
          <a:bodyPr>
            <a:normAutofit/>
          </a:bodyPr>
          <a:lstStyle/>
          <a:p>
            <a:pPr eaLnBrk="1" hangingPunct="1"/>
            <a:r>
              <a:rPr lang="en-US" sz="4000" dirty="0"/>
              <a:t>Were the Robber Barons Robbers or Barons?</a:t>
            </a:r>
          </a:p>
        </p:txBody>
      </p:sp>
      <p:pic>
        <p:nvPicPr>
          <p:cNvPr id="5" name="Picture 4"/>
          <p:cNvPicPr>
            <a:picLocks noChangeAspect="1" noChangeArrowheads="1"/>
          </p:cNvPicPr>
          <p:nvPr/>
        </p:nvPicPr>
        <p:blipFill>
          <a:blip r:embed="rId2" cstate="print"/>
          <a:srcRect/>
          <a:stretch>
            <a:fillRect/>
          </a:stretch>
        </p:blipFill>
        <p:spPr bwMode="auto">
          <a:xfrm>
            <a:off x="3352800" y="3581400"/>
            <a:ext cx="2362200" cy="3124200"/>
          </a:xfrm>
          <a:prstGeom prst="rect">
            <a:avLst/>
          </a:prstGeom>
          <a:noFill/>
          <a:ln w="38100" algn="ctr">
            <a:solidFill>
              <a:schemeClr val="tx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noAutofit/>
          </a:bodyPr>
          <a:lstStyle/>
          <a:p>
            <a:pPr eaLnBrk="1" hangingPunct="1"/>
            <a:r>
              <a:rPr lang="en-US" sz="4000" dirty="0"/>
              <a:t>Industrial Entrepreneurs or Robber Barons?</a:t>
            </a:r>
          </a:p>
        </p:txBody>
      </p:sp>
      <p:sp>
        <p:nvSpPr>
          <p:cNvPr id="25603" name="Rectangle 5"/>
          <p:cNvSpPr>
            <a:spLocks noGrp="1" noChangeArrowheads="1"/>
          </p:cNvSpPr>
          <p:nvPr>
            <p:ph sz="half" idx="1"/>
          </p:nvPr>
        </p:nvSpPr>
        <p:spPr>
          <a:xfrm>
            <a:off x="457200" y="1600200"/>
            <a:ext cx="4038600" cy="5029200"/>
          </a:xfrm>
        </p:spPr>
        <p:txBody>
          <a:bodyPr>
            <a:noAutofit/>
          </a:bodyPr>
          <a:lstStyle/>
          <a:p>
            <a:r>
              <a:rPr lang="en-US" sz="2400" dirty="0"/>
              <a:t>Journalists often described the 19th-century industrialists as “Robber Barons.” </a:t>
            </a:r>
          </a:p>
          <a:p>
            <a:r>
              <a:rPr lang="en-US" sz="2400" dirty="0"/>
              <a:t>The term was meant to be derogatory. </a:t>
            </a:r>
          </a:p>
          <a:p>
            <a:r>
              <a:rPr lang="en-US" sz="2400" dirty="0"/>
              <a:t>What did it imply? </a:t>
            </a:r>
          </a:p>
          <a:p>
            <a:r>
              <a:rPr lang="en-US" sz="2400" dirty="0"/>
              <a:t>Were they born into noble families?</a:t>
            </a:r>
          </a:p>
          <a:p>
            <a:r>
              <a:rPr lang="en-US" sz="2400" dirty="0"/>
              <a:t>Did they steal  from consumers?</a:t>
            </a:r>
          </a:p>
          <a:p>
            <a:r>
              <a:rPr lang="en-US" sz="2400" dirty="0"/>
              <a:t>Did they steal from workers?</a:t>
            </a:r>
          </a:p>
        </p:txBody>
      </p:sp>
      <p:sp>
        <p:nvSpPr>
          <p:cNvPr id="6" name="Content Placeholder 5"/>
          <p:cNvSpPr>
            <a:spLocks noGrp="1"/>
          </p:cNvSpPr>
          <p:nvPr>
            <p:ph sz="half" idx="2"/>
          </p:nvPr>
        </p:nvSpPr>
        <p:spPr/>
        <p:txBody>
          <a:bodyPr>
            <a:normAutofit/>
          </a:bodyPr>
          <a:lstStyle/>
          <a:p>
            <a:r>
              <a:rPr lang="en-US" sz="2400" dirty="0"/>
              <a:t>Were these men in any legitimate sense robber barons?</a:t>
            </a:r>
          </a:p>
        </p:txBody>
      </p:sp>
      <p:pic>
        <p:nvPicPr>
          <p:cNvPr id="25604" name="Picture 12"/>
          <p:cNvPicPr>
            <a:picLocks noChangeAspect="1" noChangeArrowheads="1"/>
          </p:cNvPicPr>
          <p:nvPr/>
        </p:nvPicPr>
        <p:blipFill>
          <a:blip r:embed="rId2" cstate="print"/>
          <a:srcRect/>
          <a:stretch>
            <a:fillRect/>
          </a:stretch>
        </p:blipFill>
        <p:spPr bwMode="auto">
          <a:xfrm>
            <a:off x="5029200" y="3657600"/>
            <a:ext cx="1828800" cy="2514600"/>
          </a:xfrm>
          <a:prstGeom prst="rect">
            <a:avLst/>
          </a:prstGeom>
          <a:noFill/>
          <a:ln w="38100" algn="ctr">
            <a:solidFill>
              <a:schemeClr val="tx1"/>
            </a:solidFill>
            <a:miter lim="800000"/>
            <a:headEnd/>
            <a:tailEnd/>
          </a:ln>
        </p:spPr>
      </p:pic>
      <p:pic>
        <p:nvPicPr>
          <p:cNvPr id="25605" name="Picture 13"/>
          <p:cNvPicPr>
            <a:picLocks noChangeAspect="1" noChangeArrowheads="1"/>
          </p:cNvPicPr>
          <p:nvPr/>
        </p:nvPicPr>
        <p:blipFill>
          <a:blip r:embed="rId3" cstate="print"/>
          <a:srcRect/>
          <a:stretch>
            <a:fillRect/>
          </a:stretch>
        </p:blipFill>
        <p:spPr bwMode="auto">
          <a:xfrm>
            <a:off x="6858000" y="3657600"/>
            <a:ext cx="1609725" cy="2514600"/>
          </a:xfrm>
          <a:prstGeom prst="rect">
            <a:avLst/>
          </a:prstGeom>
          <a:noFill/>
          <a:ln w="38100" algn="ctr">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Were the Robber Barons Born into Noble Families?</a:t>
            </a:r>
          </a:p>
        </p:txBody>
      </p:sp>
      <p:sp>
        <p:nvSpPr>
          <p:cNvPr id="3" name="Content Placeholder 2"/>
          <p:cNvSpPr>
            <a:spLocks noGrp="1"/>
          </p:cNvSpPr>
          <p:nvPr>
            <p:ph sz="half" idx="1"/>
          </p:nvPr>
        </p:nvSpPr>
        <p:spPr>
          <a:xfrm>
            <a:off x="457200" y="1600200"/>
            <a:ext cx="4038600" cy="5257800"/>
          </a:xfrm>
        </p:spPr>
        <p:txBody>
          <a:bodyPr>
            <a:noAutofit/>
          </a:bodyPr>
          <a:lstStyle/>
          <a:p>
            <a:r>
              <a:rPr lang="en-US" sz="2400" dirty="0"/>
              <a:t>Young Andrew Carnegie was a penniless Scottish immigrant who began his work career as a bobbin boy in a textile factory. </a:t>
            </a:r>
          </a:p>
          <a:p>
            <a:r>
              <a:rPr lang="en-US" sz="2400" dirty="0"/>
              <a:t>Rockefeller was the son of a vagabond who sold questionable “elixirs” (magical or medicinal potions) door to door.</a:t>
            </a:r>
          </a:p>
        </p:txBody>
      </p:sp>
      <p:sp>
        <p:nvSpPr>
          <p:cNvPr id="4" name="Content Placeholder 3"/>
          <p:cNvSpPr>
            <a:spLocks noGrp="1"/>
          </p:cNvSpPr>
          <p:nvPr>
            <p:ph sz="half" idx="2"/>
          </p:nvPr>
        </p:nvSpPr>
        <p:spPr/>
        <p:txBody>
          <a:bodyPr>
            <a:normAutofit/>
          </a:bodyPr>
          <a:lstStyle/>
          <a:p>
            <a:r>
              <a:rPr lang="en-US" sz="2400" dirty="0"/>
              <a:t>Rockefeller’s father was rarely around to care for his family. </a:t>
            </a:r>
          </a:p>
          <a:p>
            <a:r>
              <a:rPr lang="en-US" sz="2400" dirty="0"/>
              <a:t>Henry Ford was born on a farm in what is today Dearborn, Michigan. </a:t>
            </a:r>
          </a:p>
          <a:p>
            <a:r>
              <a:rPr lang="en-US" sz="2400" dirty="0"/>
              <a:t>His father was an immigrant from County Cork, Ireland, and his mother was the daughter of Belgian immigrants.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John D. Rockefeller Was Not Loved</a:t>
            </a:r>
          </a:p>
        </p:txBody>
      </p:sp>
      <p:sp>
        <p:nvSpPr>
          <p:cNvPr id="3" name="Content Placeholder 2"/>
          <p:cNvSpPr>
            <a:spLocks noGrp="1"/>
          </p:cNvSpPr>
          <p:nvPr>
            <p:ph sz="half" idx="1"/>
          </p:nvPr>
        </p:nvSpPr>
        <p:spPr/>
        <p:txBody>
          <a:bodyPr>
            <a:normAutofit/>
          </a:bodyPr>
          <a:lstStyle/>
          <a:p>
            <a:r>
              <a:rPr lang="en-US" sz="2400" dirty="0"/>
              <a:t>Of Carnegie, Ford, and Rockefeller, Rockefeller was probably the most disliked.</a:t>
            </a:r>
          </a:p>
          <a:p>
            <a:r>
              <a:rPr lang="en-US" sz="2400" dirty="0"/>
              <a:t>He was regarded as brooding, cautious, and secretive.</a:t>
            </a:r>
          </a:p>
          <a:p>
            <a:r>
              <a:rPr lang="en-US" sz="2400" dirty="0"/>
              <a:t>When he died, a one author wrote: “Hell must be half full.”</a:t>
            </a:r>
          </a:p>
          <a:p>
            <a:r>
              <a:rPr lang="en-US" sz="2400" dirty="0"/>
              <a:t>Yet, he was a devout Baptist and lifelong tither.</a:t>
            </a:r>
          </a:p>
        </p:txBody>
      </p:sp>
      <p:pic>
        <p:nvPicPr>
          <p:cNvPr id="2050" name="Picture 2" descr="https://encrypted-tbn0.gstatic.com/images?q=tbn:ANd9GcRkq1rFtL0b_4GCuRfMpeeSAYrKV-nQPLGdQ83h1-g0Eji1Ral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00200"/>
            <a:ext cx="28194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917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John D. Rockefeller Was Not Loved</a:t>
            </a:r>
          </a:p>
        </p:txBody>
      </p:sp>
      <p:sp>
        <p:nvSpPr>
          <p:cNvPr id="4" name="Content Placeholder 3"/>
          <p:cNvSpPr>
            <a:spLocks noGrp="1"/>
          </p:cNvSpPr>
          <p:nvPr>
            <p:ph sz="half" idx="2"/>
          </p:nvPr>
        </p:nvSpPr>
        <p:spPr/>
        <p:txBody>
          <a:bodyPr>
            <a:normAutofit/>
          </a:bodyPr>
          <a:lstStyle/>
          <a:p>
            <a:r>
              <a:rPr lang="en-US" sz="2400" dirty="0"/>
              <a:t>Early on, Rockefeller attempted to fix oil prices by establishing a pool - - a “gentleman's agreement”- - among producers.</a:t>
            </a:r>
          </a:p>
          <a:p>
            <a:r>
              <a:rPr lang="en-US" sz="2400" dirty="0"/>
              <a:t>This brought outrage from the public.</a:t>
            </a:r>
          </a:p>
          <a:p>
            <a:r>
              <a:rPr lang="en-US" sz="2400" dirty="0"/>
              <a:t>Here is how it was to work according to Ida Tarbell…</a:t>
            </a:r>
          </a:p>
        </p:txBody>
      </p:sp>
      <p:sp>
        <p:nvSpPr>
          <p:cNvPr id="6" name="AutoShape 2" descr="data:image/jpeg;base64,/9j/4AAQSkZJRgABAQAAAQABAAD/2wCEAAkGBxQSEhUUEhQVFRQXFxUWFxcXFhQVFRQXFRUWFhQUFxQYHCggGBolHBQUITEhJSkrLi4uFx8zODMsNygtLiwBCgoKBQUFDgUFDisZExkrKysrKysrKysrKysrKysrKysrKysrKysrKysrKysrKysrKysrKysrKysrKysrKysrK//AABEIAPYAzQMBIgACEQEDEQH/xAAcAAABBQEBAQAAAAAAAAAAAAADAQIEBQYABwj/xAA5EAABAwIEBAMFBwQCAwAAAAABAAIRAyEEBRIxBkFRYSJxgRMykaGxFEJSYsHR8Acj4fGCskNykv/EABQBAQAAAAAAAAAAAAAAAAAAAAD/xAAUEQEAAAAAAAAAAAAAAAAAAAAA/9oADAMBAAIRAxEAPwD13Ul1ITQnoE1LpXEJCUDUxxSvKE56DnOSak0lNJQK9yG5NDpKSq8AXMIBVblHo5cTd1u3NQn5zSpiZBd17dbbBUlXjQ6rCG97uPk0INgMvYORPmUjcIz8I+f1VBS4uaSNQImN4FvjdWuHzDXcEDmYIIA80E52CpRdqr8VlYJ1UnTaY5+hU207n4/VEokGQ3dBmXNIs631QqttleZjRLrFsEbHkfXmqGqeqAFR09kIFK9yE51kAqyE1y6qbpgd3QFIkWTqZQi7onMegliqnav5KjsciBB6ECuBTUpKBxTSU3UulA1xTH9kpQ3bIOhMKcuO6CPVqBoLnGAASVkeKM+aGzeQCGgdTzjnv80bj3MQxrackTLnR0G0/NYrK8T7apB5Cb7xyCCTh2VXAOqOImPByA8uqlimHEBrSCOY5dY7qQ12oq6yfSLEeqCowuQfeh0m8mVY0alRggNMTMxN/wDC2GHeNkYYZhMkf5QVWArPfAjsSfmtFhMPpCbRpNGyk6kCPaCqTF4NriWPA1fddsfXqrwlRMezZ3Np+RQYbEU9JcDyJHT5KK/yV1n9MCpqGzxPwsVRYhyAFQ7yhMN1xMrmIChOhMTyUBGWCV90MOT5QejlDcUQqO4oHSllI1y4oFTIT2lIUAwUpCVNc5B5H/UzHFuIIHRov5Kk4cxEEneVH44rufja2uQQ8iDy6fJRcrebcgEG2wVcF60VCiTELC4CqdXVbTKq5Dbtt1m6DT4KSLqwaCqrL8xpnpbuFcUKrTsUBWP5IntCgvgGUQOBCAwekqXHmmAJyDM8QU5pT+B3/ax+ayVZ8rb5j4hVbyIPosIboEStSEJsoDyuJTWp4agcnB0JkJYQeluQXNRymIEASEJ6bCBAE2U8/RDJQOlNK5VnEebDCUHVnCYgATElxgIPGP6iMjMa9olzT8WNuoOC93ZSuM8x+1Yj2wbp1NaDeZLRE/RDw1MhoHZBY5c9oMustBguIaQlupsdysNiJ6wFXVHdAUG/r5wwmWOYDv736q3yTimDpe7+eYXkYBif4PVTMtJDw4OPlKD3+pmHhDpsQhNz2mz33gDqSoOX4Zz8HJHKQvIM9xRDyyXOLSfT4oPobDZnTds7/KmioOS8D4S4gcwhjnO0kxc8/wBF69kFdx8LjIiWnt0PdBEx2Y6ftAIm5A8iAsewq/4mtUe3mXTPpt9Fn3BBxcmtXELmoCBxRqaC0orHfBAVcVwunOCD0kpgRCkhAi4hcFxQMcgkorigvQKCs5/UTCGrgaoaLiH/APyZK0ICbVpB4LHbOBB7yIQfPhEtaDtHqpmG3hAz7BGhiDTP3HFt+xt+idUdBQWpy3XsFKp8NgwDZMyjMRIDlr6GIY4WjZBjsbw60NIF+ghUmFyssqCbQR3W7zavpB67rIGsX1I7oPcMpog4dgGxHxssnxHwMyq/W0CeczHyWt4eaRh2TvAU5xCDIZJwZQpsLXUmGYknUXGDIuTZaPK8tbQaWtnTJLZMkA3ieilNcE8vhBR55jqNAtFSmajqr9IsDHhkmTtYLD4hw1HTtJjy5LYcUVQ1gcdwCG+brE+glYt5QNJTqaaE5hQEhEphMaU5pQE1WSa+qaEUIPSylaEpCRBxQ3FOcU0oGlBe1GKY9AKU5hTHFI2og8y/qdljW4kVDtUaD5ObYkfJY+sJNl69xlkpxdEaBNRhloP3gbOb8l5JXolri0iCCQR0IsQgaHFsdVf5biwG73/VURCG2udpQW+e5laAZVTl+NbTqMcTJmT5JlWiXDUdlVvolzvCHSOgKD6KyDPaVem3QQewNx6IlbM2tqmmd4BHcFeccE8MCtQc2o+pSL3e8x5a8gRAHQb+a3eOyJjWMLJLqbQ2ZkkARdBZvfzC6nJQMFOkSpGIqhjHOOzQT8EGM4xx2ut7Nvu07ep95UQO6BXrlzi925JJ9bpWuQF1J7DCE3zREB2mUQNQqbkcFAjWooCG0I48kHpRTQE9yRAwhNKemwgQhCqIpKBUcgBVKjucjPKhVXIDtqryLjKj7PGVehdrEfmv+69NxeNZTa57yGtaJJWO4oy/7Xh242jNgZaRcsBgP9PogyLTqUOvU0b7p1OrBlR8YwvMoJZx7ee1vXsj4bF+yIcIOoTFr655/wDEKnbhlIpZc520nsg3+TcSS4sFoDb7QQSD89vJbFudtBu7wzp7SRsvP+FuE6hcC6W23ncHYRsYWpPAVQta0VhDdZALYEv3NvVBossxDX3BBANkvFVcMw1TkXANHqY/dReEcoOGpGk46i0nxdbkyqXjjM9bxRabMu6PxHYeg+qDK6r3Tw5AcisKAwRWhCY5HY5A9hRmIDXI9NAViMHR6qNKkMKD0sriE4hISgaQhkojihyga5R6hRXu3USrU7IBvUHEvgEkgAb8rIuMrta0uc4NA3JMAeq8g434zfiC6jROmiLEjep+zUAeO+KftLvZUz/aab/nI5+S139MOI21KP2Z5GumDE7OYT337ryQIuExT6TxUpnS5twR/NkHo3GvChpk1sM0mkZLmDemTzA/B9FjWu5f6XqXBvF7cUwNdDao3b17jsn59wZQxBL2f2qhvLY0k92fsg84wGHD+d1suFctaTDlncy4ZxOGMhutv42SR6jcJmW529h3iEHumAoM0iFLJgLzbh3iwmzifLqVrjiy9oM6Z+KBuc5sKLHO3Js0cyV5pVeSSSbkyT3O61/HLGtbQ5Ph09S2RBPeZWMrFA190+m5QxWT6FS9ygsGBEQabrImuUB6bUWYUcORmoC0ypVI2UVikhp8kHpHtEmpAFROD0BC5De5DqPhUme8S0MK0mq8auTBd57RyQXDzYnkN5t8SsHxTx9RoEspRVqbGD4G+bufosdxNxrXxRLWk0qW2kG7u7jz8lk3U95QTc84ir4on2rzp5NFmgeXNUwRixJCBmldCMGymlqDsLiHUnB7CWuFwQvVeEeLxXAa8xUETtfuF5OWrmSDIJBGxFig+jKDp2ISV8io1LvpMce7W/WF5Pwvx9UoOa3ES9m2oe+3uR95eyZHmFPEUxUpPD2nmD8iORQVI4KoAyxpafyucB8EzJGPq1vZAksY463flFgJ6laXM8SKVJ7/AMLXEAbkgSAAqbJm/ZMHJc12IqAuOkz4i2Q2eg+qDEZ7xAzFYuu1v/jd7NvRzWWJHrKr6rFiDinMruqA+LW4k9fEZW7wpFamKjDuLjoeYQVlSmnMt3R6zTsQhUxdBLp1UZhlQ6QUym1BIYFIa1ApBHplAViktBQWIwbKDdEKszjiGhhW/wB1/i5NHicfQbeqyvHXHPsS7D4Yg1Yh9QXFP8o6u+i8y9qXkkkkncm5J9UG1z7jyvWltAeyYRE2Lz67D0WQrsc8lznFxO7iSST5lGptIuIdHx+CMZJ7IK72Xz/RF+zSJUqpTGq0bKTh6GqnvcIM7WowoxEFXeIwtyLKvxlGCgiF0QpLGaxb/SjOC7C1yxwPLn5ICVKBHJCDVpatBrgDa91Ar4RBX1aOpoPOY80XJs4r4N5NGo9k2c0Gzh3Bt67otUQw9iCnig2rv4T1/fqg1eX8UhzWucfE4w4uJMczGoraZNntGu72bIJYATvF7b9V4lj8vqUTpqCNQlpGzh1aeam8OZi6lVbqJ0yJjbzt6ILvjfhgYWrLAfZVJLCeTt3MlV/DObmg+CfCdxyXrLcrp4/DGm+pqJBNN34Hx4Xd+nkSvGszwjqTnahD6bix4jZwMT8kHo7GMrDVHntKr8Zl+kyNlSZFmsAEXI3HULWsxDarZaZB+RQUYapVO6PXw/RBYgNTUimFFa6EdjkEpsfzkjTYKPTcjtQeRU3c7knqpVF3ZRWsRgboJmGeZkK3q09TQ+I6xf17Kia7nyCusvrA25EQe/7IIdYnV9P2U3BVYtIg7zy6qLiKRFjbSY/YqFTxMPubILzE4cOFlUYmnIIO4VkysLEG38lCxjJu3lugzVQIDwrDF0+ahuCC7ybESwN5j9FMrOHaIWfyqppcQrl7wUEbEjwvjp9FCp1CIKsKgkEdQfooPsvCg1GWZix9I0cQ0vouP/Ok6Pfpnl5c1DynIKX2nS+oSGvsbNLhMtOnkFT4LElp+q0Dqetoez323Y4/9T80G3w7QMQ32DmtbSBadyS4wb33AG/dUvHWXsk1XTreQ2qd2vDvdfHIhN4Xzc1MS9ptIbU0fm91/rZXnGFD22CrBhmBqiD929j1QeS4SoaNUtPIwe45fJaXBY40XB27Hcln80ZqpUq43I0v8wN1KyfEh7dDvRBuXOD26m7KBWdpPRQcLjDTaWjp8FKFT2lIH7w3QFY9SKJULDvspdJBJY5Ha8qMEVru6DzRp+KVzZSTf5p9L6oGvbCPgMTpcOV0yoo7d0Gnx7A9oeLS2D5jZZOs+HLS0BqpHmRfy6rM45sPKC6yyqC2OamB0Wd6eiosveeSu2HW3uEFPmLgCVEYQeSPmlIz5KDRqQboJ1NjZkNUioB70EDmJ+aDR7XUykeUSgjkj7rj6oVR8DyRMRR0TF28u3YqIWlxQIwklX2TV/unnt5/sqgtDRZOw9a6DV02GjWGJp+80EVAOYP3vNazIMzbWbUkTTk7iDHcTssrluJ1Cd3CAehB6rsFVdh8RAE0qnib1EG7e/l0QRa2UaXYrCxaTUp/+pu39lkMHV0Pvy5L1DiEtOJoVmz4wabhFtgWrzriLC+zrvEQCZHqg0mHcHskbqbgIb7ux5d1mcjx0GDstA7kQY6d0EiozS78pUikZT3U/aM77qNRnmgnBGaUKj5o7QEHmbIKNoIURrlLo1UDHGyEVIqNBHdR3WKC5yzEgsLTGx/kqhzFvjKm0KsXHJQsyfLtXW6DsG7TzVlh8TfZU1N0BFpVboLfGtDhIVLWpQrFtWyjVjfsgFh68GD/AKVnTfbee6rXUhC7C19JgoLIYobO26fzmo5aGnsdu3ZTaTgRIEnpb4p9SCIIBH8m6CqrHkkp280bF4bTdplvzH7oTHILfKsUWkH+eS07Brb4HQd2OHvNPJYajU8S0OErvAHs4J5NNgesHkUEzNMe40KGqdbMSWi0WAIMjrN91VcZ4eQ2p6H1UfPsbr0PbLSH/wBxjrEPGxjym4VlxRVBotb18Xw/RBjaFTSbLV4HECowXuIWRAhWWVYmDCDe5XVlsHkj1sER4oOkmzotPSVTZZX0kHkbL07hXGNfRdTIBDZO24M/qgxLGwpbBZR8U8Fzo2kx5TZGooPLWKUGWlRmBS6YtyQMLlzjIuldTkG6ZUYeSBwpxtdV+LN1OY4hQsVcoASn0jdMITggktqbJpddCldKA7Kl11WlqEhCYVJpOCAeExJYYKuG1A4GP8Koq0ZHdBw2KdTN9vkgvQ1RK+EBu2x6ckajVDkRrYvyQVrDpMOsf5zVrgcVcBI/Dh2/RAZhtJsZE7HdBK4qGpjXx6hRsZVljectHp2VqKQrU30z4XEWB5Hl81W5bSmjUY4Q+m6D1g/5lBn3dE6k6E7EshxQwEGmyvFS0LY5Rj3iC2WmCLc15xl1aDYrfZI8Obugc8XPZSqLhCZmVGDPVBpTCDz3TCkUigsPVScP3QOKXVcKT7IFMqsaO/dAFwEKnxW6tqzrfyyqK5koBJR3XQlQdN0srgEqBAjMKEnsKCQ0whV6MiQnNdyUhosgraVUt2VxgscHmDZVNdkEoI7INYWdEN42HT+SqjB5oW2d4h15q7pYhlUS0/4hBLwbg4jVbuPe9Ci4nBllQv8AxNIcdg+NiRycPmo2HokGQrrBO9oND7giO/mgwWYt8WyhlXHEeBdSqlrvMHqORVQ1AtJ5la/hrGw4NWPhTsBiC1wPkg9WNIvbHPkqs0yDEKy4axIe0czZOzygGVJ2DhP7oPKWNR6Deq5cgmUnSiFlrc1y5BExbI+Cpn7pVyAadpsuXIET2rlyBCnN3skXIJDAjNkLlyBmJpCJUBy5cgaLLmOLTIMFcuQXuU58WkNqCQTuN+my2GDMkEJVyDuLcuFbDGps+ncHq3m0/FebEXSrkCBKHLlyDd8EY4+7zHwW4xVMVQ0mZv07LlyD/9k=">
            <a:hlinkClick r:id="rId2"/>
          </p:cNvPr>
          <p:cNvSpPr>
            <a:spLocks noChangeAspect="1" noChangeArrowheads="1"/>
          </p:cNvSpPr>
          <p:nvPr/>
        </p:nvSpPr>
        <p:spPr bwMode="auto">
          <a:xfrm>
            <a:off x="28575" y="-1790700"/>
            <a:ext cx="31242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s://encrypted-tbn0.gstatic.com/images?q=tbn:ANd9GcSyHYRKAYBAKDh35B1IbU-Yo4G9uZ6_Pevm3T9MKH_G_ldj8DQUHRS0FEb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93324"/>
            <a:ext cx="2409825" cy="18954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t0.gstatic.com/images?q=tbn:ANd9GcSygeHVI8HFIcmR5y75Ez4QZcnmGpxwe7QwwqtXDTND0JH0psaBY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752600"/>
            <a:ext cx="3777701" cy="250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856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noAutofit/>
          </a:bodyPr>
          <a:lstStyle/>
          <a:p>
            <a:r>
              <a:rPr lang="en-US" sz="4000" dirty="0"/>
              <a:t>Did the Robber Barons Steal from Consumers?</a:t>
            </a:r>
          </a:p>
        </p:txBody>
      </p:sp>
      <p:sp>
        <p:nvSpPr>
          <p:cNvPr id="27651" name="Rectangle 5"/>
          <p:cNvSpPr>
            <a:spLocks noGrp="1" noChangeArrowheads="1"/>
          </p:cNvSpPr>
          <p:nvPr>
            <p:ph sz="half" idx="1"/>
          </p:nvPr>
        </p:nvSpPr>
        <p:spPr/>
        <p:txBody>
          <a:bodyPr>
            <a:normAutofit/>
          </a:bodyPr>
          <a:lstStyle/>
          <a:p>
            <a:pPr eaLnBrk="1" hangingPunct="1">
              <a:lnSpc>
                <a:spcPct val="80000"/>
              </a:lnSpc>
            </a:pPr>
            <a:r>
              <a:rPr lang="en-US" sz="2400" dirty="0"/>
              <a:t>“In the fall of 1871…certain Pennsylvania refiners…brought [to Mr. Rockefeller and his friends] a remarkable scheme…to bring together secretly a large enough body of refiners and shippers and to [force] all the railroads handling oil to give the company formed special rates [discounts] on it’s oil and [to charge higher rates to others.]”</a:t>
            </a:r>
          </a:p>
        </p:txBody>
      </p:sp>
      <p:sp>
        <p:nvSpPr>
          <p:cNvPr id="27652" name="Text Box 10"/>
          <p:cNvSpPr txBox="1">
            <a:spLocks noChangeArrowheads="1"/>
          </p:cNvSpPr>
          <p:nvPr/>
        </p:nvSpPr>
        <p:spPr bwMode="auto">
          <a:xfrm>
            <a:off x="2730062" y="5638800"/>
            <a:ext cx="3657600" cy="880241"/>
          </a:xfrm>
          <a:prstGeom prst="rect">
            <a:avLst/>
          </a:prstGeom>
          <a:noFill/>
          <a:ln w="9525" algn="ctr">
            <a:noFill/>
            <a:miter lim="800000"/>
            <a:headEnd/>
            <a:tailEnd/>
          </a:ln>
        </p:spPr>
        <p:txBody>
          <a:bodyPr>
            <a:spAutoFit/>
          </a:bodyPr>
          <a:lstStyle/>
          <a:p>
            <a:pPr marL="342900" indent="-342900">
              <a:lnSpc>
                <a:spcPct val="80000"/>
              </a:lnSpc>
              <a:buFont typeface="Wingdings" pitchFamily="2" charset="2"/>
              <a:buNone/>
            </a:pPr>
            <a:r>
              <a:rPr lang="en-US" sz="1400" dirty="0"/>
              <a:t>	</a:t>
            </a:r>
            <a:r>
              <a:rPr lang="en-US" sz="1600" dirty="0">
                <a:latin typeface="+mn-lt"/>
              </a:rPr>
              <a:t>Ida Tarbell quoted in </a:t>
            </a:r>
            <a:r>
              <a:rPr lang="en-US" sz="1600" i="1" dirty="0">
                <a:latin typeface="+mn-lt"/>
              </a:rPr>
              <a:t>The Progressive Movement 1900-1915</a:t>
            </a:r>
            <a:r>
              <a:rPr lang="en-US" sz="1600" dirty="0">
                <a:latin typeface="+mn-lt"/>
              </a:rPr>
              <a:t> edited by Richard </a:t>
            </a:r>
            <a:r>
              <a:rPr lang="en-US" sz="1600" dirty="0" err="1">
                <a:latin typeface="+mn-lt"/>
              </a:rPr>
              <a:t>Hofstader</a:t>
            </a:r>
            <a:r>
              <a:rPr lang="en-US" sz="1600" dirty="0">
                <a:latin typeface="+mn-lt"/>
              </a:rPr>
              <a:t>, Englewood Cliffs, NJ 1963.</a:t>
            </a:r>
          </a:p>
        </p:txBody>
      </p:sp>
      <p:pic>
        <p:nvPicPr>
          <p:cNvPr id="27653" name="Picture 11"/>
          <p:cNvPicPr>
            <a:picLocks noChangeAspect="1" noChangeArrowheads="1"/>
          </p:cNvPicPr>
          <p:nvPr/>
        </p:nvPicPr>
        <p:blipFill>
          <a:blip r:embed="rId2" cstate="print"/>
          <a:srcRect/>
          <a:stretch>
            <a:fillRect/>
          </a:stretch>
        </p:blipFill>
        <p:spPr bwMode="auto">
          <a:xfrm>
            <a:off x="5943600" y="1676400"/>
            <a:ext cx="2057400" cy="2486025"/>
          </a:xfrm>
          <a:prstGeom prst="rect">
            <a:avLst/>
          </a:prstGeom>
          <a:noFill/>
          <a:ln w="9525" algn="ctr">
            <a:noFill/>
            <a:miter lim="800000"/>
            <a:headEnd/>
            <a:tailEnd/>
          </a:ln>
        </p:spPr>
      </p:pic>
      <p:pic>
        <p:nvPicPr>
          <p:cNvPr id="27654" name="Picture 12"/>
          <p:cNvPicPr>
            <a:picLocks noChangeAspect="1" noChangeArrowheads="1"/>
          </p:cNvPicPr>
          <p:nvPr/>
        </p:nvPicPr>
        <p:blipFill>
          <a:blip r:embed="rId3" cstate="print"/>
          <a:srcRect/>
          <a:stretch>
            <a:fillRect/>
          </a:stretch>
        </p:blipFill>
        <p:spPr bwMode="auto">
          <a:xfrm>
            <a:off x="6858000" y="3524250"/>
            <a:ext cx="2124075" cy="3333750"/>
          </a:xfrm>
          <a:prstGeom prst="rect">
            <a:avLst/>
          </a:prstGeom>
          <a:noFill/>
          <a:ln w="9525" algn="ctr">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noAutofit/>
          </a:bodyPr>
          <a:lstStyle/>
          <a:p>
            <a:r>
              <a:rPr lang="en-US" sz="4000" dirty="0"/>
              <a:t>Did the Robber Barons Steal from Consumers?</a:t>
            </a:r>
          </a:p>
        </p:txBody>
      </p:sp>
      <p:sp>
        <p:nvSpPr>
          <p:cNvPr id="27651" name="Rectangle 5"/>
          <p:cNvSpPr>
            <a:spLocks noGrp="1" noChangeArrowheads="1"/>
          </p:cNvSpPr>
          <p:nvPr>
            <p:ph sz="half" idx="1"/>
          </p:nvPr>
        </p:nvSpPr>
        <p:spPr/>
        <p:txBody>
          <a:bodyPr>
            <a:normAutofit/>
          </a:bodyPr>
          <a:lstStyle/>
          <a:p>
            <a:pPr eaLnBrk="1" hangingPunct="1">
              <a:lnSpc>
                <a:spcPct val="80000"/>
              </a:lnSpc>
            </a:pPr>
            <a:r>
              <a:rPr lang="en-US" sz="2400" dirty="0"/>
              <a:t>“If they could get such rates it was clear that those outside the combination could not compete with them long, and that they would become eventually the only refiners.  They could limit their output to actual demand and so keep prices up.”</a:t>
            </a:r>
          </a:p>
        </p:txBody>
      </p:sp>
      <p:pic>
        <p:nvPicPr>
          <p:cNvPr id="27653" name="Picture 11"/>
          <p:cNvPicPr>
            <a:picLocks noChangeAspect="1" noChangeArrowheads="1"/>
          </p:cNvPicPr>
          <p:nvPr/>
        </p:nvPicPr>
        <p:blipFill>
          <a:blip r:embed="rId2" cstate="print"/>
          <a:srcRect/>
          <a:stretch>
            <a:fillRect/>
          </a:stretch>
        </p:blipFill>
        <p:spPr bwMode="auto">
          <a:xfrm>
            <a:off x="5943600" y="1676400"/>
            <a:ext cx="2057400" cy="2486025"/>
          </a:xfrm>
          <a:prstGeom prst="rect">
            <a:avLst/>
          </a:prstGeom>
          <a:noFill/>
          <a:ln w="9525" algn="ctr">
            <a:noFill/>
            <a:miter lim="800000"/>
            <a:headEnd/>
            <a:tailEnd/>
          </a:ln>
        </p:spPr>
      </p:pic>
      <p:pic>
        <p:nvPicPr>
          <p:cNvPr id="27654" name="Picture 12"/>
          <p:cNvPicPr>
            <a:picLocks noChangeAspect="1" noChangeArrowheads="1"/>
          </p:cNvPicPr>
          <p:nvPr/>
        </p:nvPicPr>
        <p:blipFill>
          <a:blip r:embed="rId3" cstate="print"/>
          <a:srcRect/>
          <a:stretch>
            <a:fillRect/>
          </a:stretch>
        </p:blipFill>
        <p:spPr bwMode="auto">
          <a:xfrm>
            <a:off x="6858000" y="3524250"/>
            <a:ext cx="2124075" cy="3333750"/>
          </a:xfrm>
          <a:prstGeom prst="rect">
            <a:avLst/>
          </a:prstGeom>
          <a:noFill/>
          <a:ln w="9525" algn="ctr">
            <a:noFill/>
            <a:miter lim="800000"/>
            <a:headEnd/>
            <a:tailEnd/>
          </a:ln>
        </p:spPr>
      </p:pic>
      <p:sp>
        <p:nvSpPr>
          <p:cNvPr id="7" name="Text Box 10"/>
          <p:cNvSpPr txBox="1">
            <a:spLocks noChangeArrowheads="1"/>
          </p:cNvSpPr>
          <p:nvPr/>
        </p:nvSpPr>
        <p:spPr bwMode="auto">
          <a:xfrm>
            <a:off x="2730062" y="5638800"/>
            <a:ext cx="3657600" cy="880241"/>
          </a:xfrm>
          <a:prstGeom prst="rect">
            <a:avLst/>
          </a:prstGeom>
          <a:noFill/>
          <a:ln w="9525" algn="ctr">
            <a:noFill/>
            <a:miter lim="800000"/>
            <a:headEnd/>
            <a:tailEnd/>
          </a:ln>
        </p:spPr>
        <p:txBody>
          <a:bodyPr>
            <a:spAutoFit/>
          </a:bodyPr>
          <a:lstStyle/>
          <a:p>
            <a:pPr marL="342900" indent="-342900">
              <a:lnSpc>
                <a:spcPct val="80000"/>
              </a:lnSpc>
              <a:buFont typeface="Wingdings" pitchFamily="2" charset="2"/>
              <a:buNone/>
            </a:pPr>
            <a:r>
              <a:rPr lang="en-US" sz="1400" dirty="0"/>
              <a:t>	</a:t>
            </a:r>
            <a:r>
              <a:rPr lang="en-US" sz="1600" dirty="0">
                <a:latin typeface="+mn-lt"/>
              </a:rPr>
              <a:t>Ida Tarbell quoted in </a:t>
            </a:r>
            <a:r>
              <a:rPr lang="en-US" sz="1600" i="1" dirty="0">
                <a:latin typeface="+mn-lt"/>
              </a:rPr>
              <a:t>The Progressive Movement 1900-1915</a:t>
            </a:r>
            <a:r>
              <a:rPr lang="en-US" sz="1600" dirty="0">
                <a:latin typeface="+mn-lt"/>
              </a:rPr>
              <a:t> edited by Richard </a:t>
            </a:r>
            <a:r>
              <a:rPr lang="en-US" sz="1600" dirty="0" err="1">
                <a:latin typeface="+mn-lt"/>
              </a:rPr>
              <a:t>Hofstader</a:t>
            </a:r>
            <a:r>
              <a:rPr lang="en-US" sz="1600" dirty="0">
                <a:latin typeface="+mn-lt"/>
              </a:rPr>
              <a:t>, Englewood Cliffs, NJ 1963.</a:t>
            </a:r>
          </a:p>
        </p:txBody>
      </p:sp>
    </p:spTree>
    <p:extLst>
      <p:ext uri="{BB962C8B-B14F-4D97-AF65-F5344CB8AC3E}">
        <p14:creationId xmlns:p14="http://schemas.microsoft.com/office/powerpoint/2010/main" val="111252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a:t>Per Capita Income:  The Last 1000 Years</a:t>
            </a:r>
          </a:p>
        </p:txBody>
      </p:sp>
      <p:sp>
        <p:nvSpPr>
          <p:cNvPr id="14" name="Content Placeholder 13"/>
          <p:cNvSpPr>
            <a:spLocks noGrp="1"/>
          </p:cNvSpPr>
          <p:nvPr>
            <p:ph sz="half" idx="1"/>
          </p:nvPr>
        </p:nvSpPr>
        <p:spPr/>
        <p:txBody>
          <a:bodyPr>
            <a:noAutofit/>
          </a:bodyPr>
          <a:lstStyle/>
          <a:p>
            <a:pPr marL="115888" indent="-115888">
              <a:lnSpc>
                <a:spcPct val="90000"/>
              </a:lnSpc>
              <a:spcBef>
                <a:spcPct val="50000"/>
              </a:spcBef>
              <a:buFontTx/>
              <a:buChar char="•"/>
            </a:pPr>
            <a:r>
              <a:rPr lang="en-US" sz="2400" dirty="0">
                <a:cs typeface="Times New Roman" pitchFamily="18" charset="0"/>
              </a:rPr>
              <a:t>Income stagnated for the 800 years following year 1000, but growth has exploded during the last 200 years. </a:t>
            </a:r>
          </a:p>
          <a:p>
            <a:pPr marL="115888" indent="-115888">
              <a:lnSpc>
                <a:spcPct val="90000"/>
              </a:lnSpc>
              <a:spcBef>
                <a:spcPct val="50000"/>
              </a:spcBef>
              <a:buFontTx/>
              <a:buChar char="•"/>
            </a:pPr>
            <a:r>
              <a:rPr lang="en-US" sz="2400" dirty="0">
                <a:cs typeface="Times New Roman" pitchFamily="18" charset="0"/>
              </a:rPr>
              <a:t>(Measured in 1990 dollars) </a:t>
            </a:r>
            <a:r>
              <a:rPr lang="en-US" sz="2400" b="1" i="1" dirty="0">
                <a:cs typeface="Times New Roman" pitchFamily="18" charset="0"/>
              </a:rPr>
              <a:t>world </a:t>
            </a:r>
            <a:r>
              <a:rPr lang="en-US" sz="2400" dirty="0">
                <a:cs typeface="Times New Roman" pitchFamily="18" charset="0"/>
              </a:rPr>
              <a:t>per capita income was $667 in 1820 – only about 50% higher than year 1000.  By 2003, however, income had risen to $6,516 – 10 times the level of 1820.</a:t>
            </a:r>
          </a:p>
          <a:p>
            <a:endParaRPr lang="en-US" sz="2400" dirty="0"/>
          </a:p>
        </p:txBody>
      </p:sp>
      <p:sp>
        <p:nvSpPr>
          <p:cNvPr id="17" name="Content Placeholder 16"/>
          <p:cNvSpPr>
            <a:spLocks noGrp="1"/>
          </p:cNvSpPr>
          <p:nvPr>
            <p:ph sz="half" idx="2"/>
          </p:nvPr>
        </p:nvSpPr>
        <p:spPr>
          <a:xfrm>
            <a:off x="4648200" y="1600201"/>
            <a:ext cx="4038600" cy="2667000"/>
          </a:xfrm>
        </p:spPr>
        <p:txBody>
          <a:bodyPr>
            <a:normAutofit fontScale="92500"/>
          </a:bodyPr>
          <a:lstStyle/>
          <a:p>
            <a:r>
              <a:rPr lang="en-US" dirty="0">
                <a:cs typeface="Times New Roman" pitchFamily="18" charset="0"/>
              </a:rPr>
              <a:t>During the past 200 years, the income growth of the </a:t>
            </a:r>
            <a:r>
              <a:rPr lang="en-US" b="1" i="1" dirty="0">
                <a:cs typeface="Times New Roman" pitchFamily="18" charset="0"/>
              </a:rPr>
              <a:t>high-income industrial countries</a:t>
            </a:r>
            <a:r>
              <a:rPr lang="en-US" dirty="0">
                <a:cs typeface="Times New Roman" pitchFamily="18" charset="0"/>
              </a:rPr>
              <a:t> (</a:t>
            </a:r>
            <a:r>
              <a:rPr lang="en-US" b="1" i="1" dirty="0">
                <a:cs typeface="Times New Roman" pitchFamily="18" charset="0"/>
              </a:rPr>
              <a:t>West</a:t>
            </a:r>
            <a:r>
              <a:rPr lang="en-US" dirty="0">
                <a:cs typeface="Times New Roman" pitchFamily="18" charset="0"/>
              </a:rPr>
              <a:t>) has grown even more – nearly 20 fold.</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127064"/>
            <a:ext cx="4795345" cy="250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808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John D. Rockefeller: Friend of the Consumer</a:t>
            </a:r>
          </a:p>
        </p:txBody>
      </p:sp>
      <p:sp>
        <p:nvSpPr>
          <p:cNvPr id="4" name="Content Placeholder 3"/>
          <p:cNvSpPr>
            <a:spLocks noGrp="1"/>
          </p:cNvSpPr>
          <p:nvPr>
            <p:ph sz="half" idx="2"/>
          </p:nvPr>
        </p:nvSpPr>
        <p:spPr/>
        <p:txBody>
          <a:bodyPr>
            <a:normAutofit/>
          </a:bodyPr>
          <a:lstStyle/>
          <a:p>
            <a:r>
              <a:rPr lang="en-US" sz="2400" dirty="0"/>
              <a:t>Why was Rockefeller successful? </a:t>
            </a:r>
          </a:p>
          <a:p>
            <a:r>
              <a:rPr lang="en-US" sz="2400" dirty="0"/>
              <a:t>Here is how it was to work according to John D. Rockefeller …</a:t>
            </a:r>
          </a:p>
        </p:txBody>
      </p:sp>
      <p:sp>
        <p:nvSpPr>
          <p:cNvPr id="6" name="AutoShape 2" descr="data:image/jpeg;base64,/9j/4AAQSkZJRgABAQAAAQABAAD/2wCEAAkGBxQSEhUUEhQVFRQXFxUWFxcXFhQVFRQXFRUWFhQUFxQYHCggGBolHBQUITEhJSkrLi4uFx8zODMsNygtLiwBCgoKBQUFDgUFDisZExkrKysrKysrKysrKysrKysrKysrKysrKysrKysrKysrKysrKysrKysrKysrKysrKysrK//AABEIAPYAzQMBIgACEQEDEQH/xAAcAAABBQEBAQAAAAAAAAAAAAADAQIEBQYABwj/xAA5EAABAwIEBAMFBwQCAwAAAAABAAIRAyEEBRIxBkFRYSJxgRMykaGxFEJSYsHR8Acj4fGCskNykv/EABQBAQAAAAAAAAAAAAAAAAAAAAD/xAAUEQEAAAAAAAAAAAAAAAAAAAAA/9oADAMBAAIRAxEAPwD13Ul1ITQnoE1LpXEJCUDUxxSvKE56DnOSak0lNJQK9yG5NDpKSq8AXMIBVblHo5cTd1u3NQn5zSpiZBd17dbbBUlXjQ6rCG97uPk0INgMvYORPmUjcIz8I+f1VBS4uaSNQImN4FvjdWuHzDXcEDmYIIA80E52CpRdqr8VlYJ1UnTaY5+hU207n4/VEokGQ3dBmXNIs631QqttleZjRLrFsEbHkfXmqGqeqAFR09kIFK9yE51kAqyE1y6qbpgd3QFIkWTqZQi7onMegliqnav5KjsciBB6ECuBTUpKBxTSU3UulA1xTH9kpQ3bIOhMKcuO6CPVqBoLnGAASVkeKM+aGzeQCGgdTzjnv80bj3MQxrackTLnR0G0/NYrK8T7apB5Cb7xyCCTh2VXAOqOImPByA8uqlimHEBrSCOY5dY7qQ12oq6yfSLEeqCowuQfeh0m8mVY0alRggNMTMxN/wDC2GHeNkYYZhMkf5QVWArPfAjsSfmtFhMPpCbRpNGyk6kCPaCqTF4NriWPA1fddsfXqrwlRMezZ3Np+RQYbEU9JcDyJHT5KK/yV1n9MCpqGzxPwsVRYhyAFQ7yhMN1xMrmIChOhMTyUBGWCV90MOT5QejlDcUQqO4oHSllI1y4oFTIT2lIUAwUpCVNc5B5H/UzHFuIIHRov5Kk4cxEEneVH44rufja2uQQ8iDy6fJRcrebcgEG2wVcF60VCiTELC4CqdXVbTKq5Dbtt1m6DT4KSLqwaCqrL8xpnpbuFcUKrTsUBWP5IntCgvgGUQOBCAwekqXHmmAJyDM8QU5pT+B3/ax+ayVZ8rb5j4hVbyIPosIboEStSEJsoDyuJTWp4agcnB0JkJYQeluQXNRymIEASEJ6bCBAE2U8/RDJQOlNK5VnEebDCUHVnCYgATElxgIPGP6iMjMa9olzT8WNuoOC93ZSuM8x+1Yj2wbp1NaDeZLRE/RDw1MhoHZBY5c9oMustBguIaQlupsdysNiJ6wFXVHdAUG/r5wwmWOYDv736q3yTimDpe7+eYXkYBif4PVTMtJDw4OPlKD3+pmHhDpsQhNz2mz33gDqSoOX4Zz8HJHKQvIM9xRDyyXOLSfT4oPobDZnTds7/KmioOS8D4S4gcwhjnO0kxc8/wBF69kFdx8LjIiWnt0PdBEx2Y6ftAIm5A8iAsewq/4mtUe3mXTPpt9Fn3BBxcmtXELmoCBxRqaC0orHfBAVcVwunOCD0kpgRCkhAi4hcFxQMcgkorigvQKCs5/UTCGrgaoaLiH/APyZK0ICbVpB4LHbOBB7yIQfPhEtaDtHqpmG3hAz7BGhiDTP3HFt+xt+idUdBQWpy3XsFKp8NgwDZMyjMRIDlr6GIY4WjZBjsbw60NIF+ghUmFyssqCbQR3W7zavpB67rIGsX1I7oPcMpog4dgGxHxssnxHwMyq/W0CeczHyWt4eaRh2TvAU5xCDIZJwZQpsLXUmGYknUXGDIuTZaPK8tbQaWtnTJLZMkA3ieilNcE8vhBR55jqNAtFSmajqr9IsDHhkmTtYLD4hw1HTtJjy5LYcUVQ1gcdwCG+brE+glYt5QNJTqaaE5hQEhEphMaU5pQE1WSa+qaEUIPSylaEpCRBxQ3FOcU0oGlBe1GKY9AKU5hTHFI2og8y/qdljW4kVDtUaD5ObYkfJY+sJNl69xlkpxdEaBNRhloP3gbOb8l5JXolri0iCCQR0IsQgaHFsdVf5biwG73/VURCG2udpQW+e5laAZVTl+NbTqMcTJmT5JlWiXDUdlVvolzvCHSOgKD6KyDPaVem3QQewNx6IlbM2tqmmd4BHcFeccE8MCtQc2o+pSL3e8x5a8gRAHQb+a3eOyJjWMLJLqbQ2ZkkARdBZvfzC6nJQMFOkSpGIqhjHOOzQT8EGM4xx2ut7Nvu07ep95UQO6BXrlzi925JJ9bpWuQF1J7DCE3zREB2mUQNQqbkcFAjWooCG0I48kHpRTQE9yRAwhNKemwgQhCqIpKBUcgBVKjucjPKhVXIDtqryLjKj7PGVehdrEfmv+69NxeNZTa57yGtaJJWO4oy/7Xh242jNgZaRcsBgP9PogyLTqUOvU0b7p1OrBlR8YwvMoJZx7ee1vXsj4bF+yIcIOoTFr655/wDEKnbhlIpZc520nsg3+TcSS4sFoDb7QQSD89vJbFudtBu7wzp7SRsvP+FuE6hcC6W23ncHYRsYWpPAVQta0VhDdZALYEv3NvVBossxDX3BBANkvFVcMw1TkXANHqY/dReEcoOGpGk46i0nxdbkyqXjjM9bxRabMu6PxHYeg+qDK6r3Tw5AcisKAwRWhCY5HY5A9hRmIDXI9NAViMHR6qNKkMKD0sriE4hISgaQhkojihyga5R6hRXu3USrU7IBvUHEvgEkgAb8rIuMrta0uc4NA3JMAeq8g434zfiC6jROmiLEjep+zUAeO+KftLvZUz/aab/nI5+S139MOI21KP2Z5GumDE7OYT337ryQIuExT6TxUpnS5twR/NkHo3GvChpk1sM0mkZLmDemTzA/B9FjWu5f6XqXBvF7cUwNdDao3b17jsn59wZQxBL2f2qhvLY0k92fsg84wGHD+d1suFctaTDlncy4ZxOGMhutv42SR6jcJmW529h3iEHumAoM0iFLJgLzbh3iwmzifLqVrjiy9oM6Z+KBuc5sKLHO3Js0cyV5pVeSSSbkyT3O61/HLGtbQ5Ph09S2RBPeZWMrFA190+m5QxWT6FS9ygsGBEQabrImuUB6bUWYUcORmoC0ypVI2UVikhp8kHpHtEmpAFROD0BC5De5DqPhUme8S0MK0mq8auTBd57RyQXDzYnkN5t8SsHxTx9RoEspRVqbGD4G+bufosdxNxrXxRLWk0qW2kG7u7jz8lk3U95QTc84ir4on2rzp5NFmgeXNUwRixJCBmldCMGymlqDsLiHUnB7CWuFwQvVeEeLxXAa8xUETtfuF5OWrmSDIJBGxFig+jKDp2ISV8io1LvpMce7W/WF5Pwvx9UoOa3ES9m2oe+3uR95eyZHmFPEUxUpPD2nmD8iORQVI4KoAyxpafyucB8EzJGPq1vZAksY463flFgJ6laXM8SKVJ7/AMLXEAbkgSAAqbJm/ZMHJc12IqAuOkz4i2Q2eg+qDEZ7xAzFYuu1v/jd7NvRzWWJHrKr6rFiDinMruqA+LW4k9fEZW7wpFamKjDuLjoeYQVlSmnMt3R6zTsQhUxdBLp1UZhlQ6QUym1BIYFIa1ApBHplAViktBQWIwbKDdEKszjiGhhW/wB1/i5NHicfQbeqyvHXHPsS7D4Yg1Yh9QXFP8o6u+i8y9qXkkkkncm5J9UG1z7jyvWltAeyYRE2Lz67D0WQrsc8lznFxO7iSST5lGptIuIdHx+CMZJ7IK72Xz/RF+zSJUqpTGq0bKTh6GqnvcIM7WowoxEFXeIwtyLKvxlGCgiF0QpLGaxb/SjOC7C1yxwPLn5ICVKBHJCDVpatBrgDa91Ar4RBX1aOpoPOY80XJs4r4N5NGo9k2c0Gzh3Bt67otUQw9iCnig2rv4T1/fqg1eX8UhzWucfE4w4uJMczGoraZNntGu72bIJYATvF7b9V4lj8vqUTpqCNQlpGzh1aeam8OZi6lVbqJ0yJjbzt6ILvjfhgYWrLAfZVJLCeTt3MlV/DObmg+CfCdxyXrLcrp4/DGm+pqJBNN34Hx4Xd+nkSvGszwjqTnahD6bix4jZwMT8kHo7GMrDVHntKr8Zl+kyNlSZFmsAEXI3HULWsxDarZaZB+RQUYapVO6PXw/RBYgNTUimFFa6EdjkEpsfzkjTYKPTcjtQeRU3c7knqpVF3ZRWsRgboJmGeZkK3q09TQ+I6xf17Kia7nyCusvrA25EQe/7IIdYnV9P2U3BVYtIg7zy6qLiKRFjbSY/YqFTxMPubILzE4cOFlUYmnIIO4VkysLEG38lCxjJu3lugzVQIDwrDF0+ahuCC7ybESwN5j9FMrOHaIWfyqppcQrl7wUEbEjwvjp9FCp1CIKsKgkEdQfooPsvCg1GWZix9I0cQ0vouP/Ok6Pfpnl5c1DynIKX2nS+oSGvsbNLhMtOnkFT4LElp+q0Dqetoez323Y4/9T80G3w7QMQ32DmtbSBadyS4wb33AG/dUvHWXsk1XTreQ2qd2vDvdfHIhN4Xzc1MS9ptIbU0fm91/rZXnGFD22CrBhmBqiD929j1QeS4SoaNUtPIwe45fJaXBY40XB27Hcln80ZqpUq43I0v8wN1KyfEh7dDvRBuXOD26m7KBWdpPRQcLjDTaWjp8FKFT2lIH7w3QFY9SKJULDvspdJBJY5Ha8qMEVru6DzRp+KVzZSTf5p9L6oGvbCPgMTpcOV0yoo7d0Gnx7A9oeLS2D5jZZOs+HLS0BqpHmRfy6rM45sPKC6yyqC2OamB0Wd6eiosveeSu2HW3uEFPmLgCVEYQeSPmlIz5KDRqQboJ1NjZkNUioB70EDmJ+aDR7XUykeUSgjkj7rj6oVR8DyRMRR0TF28u3YqIWlxQIwklX2TV/unnt5/sqgtDRZOw9a6DV02GjWGJp+80EVAOYP3vNazIMzbWbUkTTk7iDHcTssrluJ1Cd3CAehB6rsFVdh8RAE0qnib1EG7e/l0QRa2UaXYrCxaTUp/+pu39lkMHV0Pvy5L1DiEtOJoVmz4wabhFtgWrzriLC+zrvEQCZHqg0mHcHskbqbgIb7ux5d1mcjx0GDstA7kQY6d0EiozS78pUikZT3U/aM77qNRnmgnBGaUKj5o7QEHmbIKNoIURrlLo1UDHGyEVIqNBHdR3WKC5yzEgsLTGx/kqhzFvjKm0KsXHJQsyfLtXW6DsG7TzVlh8TfZU1N0BFpVboLfGtDhIVLWpQrFtWyjVjfsgFh68GD/AKVnTfbee6rXUhC7C19JgoLIYobO26fzmo5aGnsdu3ZTaTgRIEnpb4p9SCIIBH8m6CqrHkkp280bF4bTdplvzH7oTHILfKsUWkH+eS07Brb4HQd2OHvNPJYajU8S0OErvAHs4J5NNgesHkUEzNMe40KGqdbMSWi0WAIMjrN91VcZ4eQ2p6H1UfPsbr0PbLSH/wBxjrEPGxjym4VlxRVBotb18Xw/RBjaFTSbLV4HECowXuIWRAhWWVYmDCDe5XVlsHkj1sER4oOkmzotPSVTZZX0kHkbL07hXGNfRdTIBDZO24M/qgxLGwpbBZR8U8Fzo2kx5TZGooPLWKUGWlRmBS6YtyQMLlzjIuldTkG6ZUYeSBwpxtdV+LN1OY4hQsVcoASn0jdMITggktqbJpddCldKA7Kl11WlqEhCYVJpOCAeExJYYKuG1A4GP8Koq0ZHdBw2KdTN9vkgvQ1RK+EBu2x6ckajVDkRrYvyQVrDpMOsf5zVrgcVcBI/Dh2/RAZhtJsZE7HdBK4qGpjXx6hRsZVljectHp2VqKQrU30z4XEWB5Hl81W5bSmjUY4Q+m6D1g/5lBn3dE6k6E7EshxQwEGmyvFS0LY5Rj3iC2WmCLc15xl1aDYrfZI8Obugc8XPZSqLhCZmVGDPVBpTCDz3TCkUigsPVScP3QOKXVcKT7IFMqsaO/dAFwEKnxW6tqzrfyyqK5koBJR3XQlQdN0srgEqBAjMKEnsKCQ0whV6MiQnNdyUhosgraVUt2VxgscHmDZVNdkEoI7INYWdEN42HT+SqjB5oW2d4h15q7pYhlUS0/4hBLwbg4jVbuPe9Ci4nBllQv8AxNIcdg+NiRycPmo2HokGQrrBO9oND7giO/mgwWYt8WyhlXHEeBdSqlrvMHqORVQ1AtJ5la/hrGw4NWPhTsBiC1wPkg9WNIvbHPkqs0yDEKy4axIe0czZOzygGVJ2DhP7oPKWNR6Deq5cgmUnSiFlrc1y5BExbI+Cpn7pVyAadpsuXIET2rlyBCnN3skXIJDAjNkLlyBmJpCJUBy5cgaLLmOLTIMFcuQXuU58WkNqCQTuN+my2GDMkEJVyDuLcuFbDGps+ncHq3m0/FebEXSrkCBKHLlyDd8EY4+7zHwW4xVMVQ0mZv07LlyD/9k=">
            <a:hlinkClick r:id="rId2"/>
          </p:cNvPr>
          <p:cNvSpPr>
            <a:spLocks noChangeAspect="1" noChangeArrowheads="1"/>
          </p:cNvSpPr>
          <p:nvPr/>
        </p:nvSpPr>
        <p:spPr bwMode="auto">
          <a:xfrm>
            <a:off x="28575" y="-1790700"/>
            <a:ext cx="31242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s://encrypted-tbn0.gstatic.com/images?q=tbn:ANd9GcSyHYRKAYBAKDh35B1IbU-Yo4G9uZ6_Pevm3T9MKH_G_ldj8DQUHRS0FEb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93324"/>
            <a:ext cx="2409825" cy="18954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t0.gstatic.com/images?q=tbn:ANd9GcSygeHVI8HFIcmR5y75Ez4QZcnmGpxwe7QwwqtXDTND0JH0psaBY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752600"/>
            <a:ext cx="3777701" cy="250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941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noAutofit/>
          </a:bodyPr>
          <a:lstStyle/>
          <a:p>
            <a:r>
              <a:rPr lang="en-US" sz="4000" dirty="0"/>
              <a:t>Did the Robber Barons Steal from Consumers?</a:t>
            </a:r>
          </a:p>
        </p:txBody>
      </p:sp>
      <p:sp>
        <p:nvSpPr>
          <p:cNvPr id="28675" name="Rectangle 5"/>
          <p:cNvSpPr>
            <a:spLocks noGrp="1" noChangeArrowheads="1"/>
          </p:cNvSpPr>
          <p:nvPr>
            <p:ph type="body" sz="half" idx="1"/>
          </p:nvPr>
        </p:nvSpPr>
        <p:spPr>
          <a:xfrm>
            <a:off x="5181600" y="1828799"/>
            <a:ext cx="3579813" cy="4403725"/>
          </a:xfrm>
        </p:spPr>
        <p:txBody>
          <a:bodyPr>
            <a:noAutofit/>
          </a:bodyPr>
          <a:lstStyle/>
          <a:p>
            <a:pPr eaLnBrk="1" hangingPunct="1">
              <a:lnSpc>
                <a:spcPct val="90000"/>
              </a:lnSpc>
            </a:pPr>
            <a:r>
              <a:rPr lang="en-US" sz="2400" dirty="0"/>
              <a:t>“I ascribe the success of Standard Oil Company to its consistent policy of making the volume of its business large through the merit and cheapness of its products.”</a:t>
            </a:r>
          </a:p>
          <a:p>
            <a:pPr eaLnBrk="1" hangingPunct="1">
              <a:lnSpc>
                <a:spcPct val="90000"/>
              </a:lnSpc>
            </a:pPr>
            <a:r>
              <a:rPr lang="en-US" sz="2400" dirty="0"/>
              <a:t>“It has spared no expense in utilizing the best and most efficient methods of manufacture.”</a:t>
            </a:r>
          </a:p>
        </p:txBody>
      </p:sp>
      <p:pic>
        <p:nvPicPr>
          <p:cNvPr id="28676" name="Picture 8"/>
          <p:cNvPicPr>
            <a:picLocks noChangeAspect="1" noChangeArrowheads="1"/>
          </p:cNvPicPr>
          <p:nvPr/>
        </p:nvPicPr>
        <p:blipFill>
          <a:blip r:embed="rId2" cstate="print"/>
          <a:srcRect/>
          <a:stretch>
            <a:fillRect/>
          </a:stretch>
        </p:blipFill>
        <p:spPr bwMode="auto">
          <a:xfrm>
            <a:off x="1295400" y="1676400"/>
            <a:ext cx="2847975" cy="4895850"/>
          </a:xfrm>
          <a:prstGeom prst="rect">
            <a:avLst/>
          </a:prstGeom>
          <a:noFill/>
          <a:ln w="9525" algn="ctr">
            <a:noFill/>
            <a:miter lim="800000"/>
            <a:headEnd/>
            <a:tailEnd/>
          </a:ln>
        </p:spPr>
      </p:pic>
      <p:sp>
        <p:nvSpPr>
          <p:cNvPr id="28677" name="Text Box 9"/>
          <p:cNvSpPr txBox="1">
            <a:spLocks noChangeArrowheads="1"/>
          </p:cNvSpPr>
          <p:nvPr/>
        </p:nvSpPr>
        <p:spPr bwMode="auto">
          <a:xfrm>
            <a:off x="4343400" y="6180892"/>
            <a:ext cx="3897313" cy="677108"/>
          </a:xfrm>
          <a:prstGeom prst="rect">
            <a:avLst/>
          </a:prstGeom>
          <a:noFill/>
          <a:ln w="9525" algn="ctr">
            <a:noFill/>
            <a:miter lim="800000"/>
            <a:headEnd/>
            <a:tailEnd/>
          </a:ln>
        </p:spPr>
        <p:txBody>
          <a:bodyPr>
            <a:spAutoFit/>
          </a:bodyPr>
          <a:lstStyle/>
          <a:p>
            <a:pPr marL="342900" indent="-342900">
              <a:buFont typeface="Wingdings" pitchFamily="2" charset="2"/>
              <a:buNone/>
            </a:pPr>
            <a:r>
              <a:rPr lang="en-US" sz="1400" dirty="0"/>
              <a:t>	</a:t>
            </a:r>
            <a:r>
              <a:rPr lang="en-US" sz="1200" dirty="0"/>
              <a:t>John D. Rockefeller, Random Reminiscences of Man and Events Doubleday &amp; Company, 1909.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en-US" sz="4000" dirty="0"/>
              <a:t>The Logic of Monopoly Prices</a:t>
            </a:r>
          </a:p>
        </p:txBody>
      </p:sp>
      <p:pic>
        <p:nvPicPr>
          <p:cNvPr id="38915" name="Picture 7" descr="MMj02839240000[1]"/>
          <p:cNvPicPr>
            <a:picLocks noGrp="1" noChangeAspect="1" noChangeArrowheads="1" noCrop="1"/>
          </p:cNvPicPr>
          <p:nvPr>
            <p:ph sz="half" idx="1"/>
          </p:nvPr>
        </p:nvPicPr>
        <p:blipFill>
          <a:blip r:embed="rId3" cstate="print"/>
          <a:stretch>
            <a:fillRect/>
          </a:stretch>
        </p:blipFill>
        <p:spPr>
          <a:xfrm>
            <a:off x="2057400" y="1905000"/>
            <a:ext cx="1600200" cy="1981200"/>
          </a:xfrm>
        </p:spPr>
      </p:pic>
      <p:pic>
        <p:nvPicPr>
          <p:cNvPr id="190472" name="Picture 8">
            <a:hlinkClick r:id="" action="ppaction://media"/>
          </p:cNvPr>
          <p:cNvPicPr>
            <a:picLocks noGrp="1" noRot="1" noChangeAspect="1" noChangeArrowheads="1"/>
          </p:cNvPicPr>
          <p:nvPr>
            <p:ph sz="half" idx="2"/>
            <a:wavAudioFile r:embed="rId1" name="MSj00749420000[1].wav"/>
          </p:nvPr>
        </p:nvPicPr>
        <p:blipFill>
          <a:blip r:embed="rId4" cstate="print"/>
          <a:stretch>
            <a:fillRect/>
          </a:stretch>
        </p:blipFill>
        <p:spPr>
          <a:xfrm>
            <a:off x="2667000" y="4343400"/>
            <a:ext cx="304800" cy="304800"/>
          </a:xfrm>
        </p:spPr>
      </p:pic>
      <p:sp>
        <p:nvSpPr>
          <p:cNvPr id="38916" name="Rectangle 3"/>
          <p:cNvSpPr>
            <a:spLocks noGrp="1" noChangeArrowheads="1"/>
          </p:cNvSpPr>
          <p:nvPr>
            <p:ph type="body" sz="half" idx="4294967295"/>
          </p:nvPr>
        </p:nvSpPr>
        <p:spPr>
          <a:xfrm>
            <a:off x="5410200" y="1905000"/>
            <a:ext cx="3581400" cy="4114800"/>
          </a:xfrm>
        </p:spPr>
        <p:txBody>
          <a:bodyPr>
            <a:normAutofit lnSpcReduction="10000"/>
          </a:bodyPr>
          <a:lstStyle/>
          <a:p>
            <a:pPr eaLnBrk="1" hangingPunct="1">
              <a:lnSpc>
                <a:spcPct val="90000"/>
              </a:lnSpc>
            </a:pPr>
            <a:r>
              <a:rPr lang="en-US" sz="2400" dirty="0"/>
              <a:t>John D. Rockefeller was accused of using a one, two punch to establish a monopoly in a particular region.  </a:t>
            </a:r>
          </a:p>
          <a:p>
            <a:pPr eaLnBrk="1" hangingPunct="1">
              <a:lnSpc>
                <a:spcPct val="90000"/>
              </a:lnSpc>
            </a:pPr>
            <a:r>
              <a:rPr lang="en-US" sz="2400" dirty="0"/>
              <a:t>Punch 1: Reduce oil prices in order to force the local competition out of business.</a:t>
            </a:r>
          </a:p>
          <a:p>
            <a:pPr eaLnBrk="1" hangingPunct="1">
              <a:lnSpc>
                <a:spcPct val="90000"/>
              </a:lnSpc>
            </a:pPr>
            <a:r>
              <a:rPr lang="en-US" sz="2400" dirty="0"/>
              <a:t>Punch 2: Raise oil prices once control was achieved</a:t>
            </a:r>
            <a:r>
              <a:rPr lang="en-US" sz="21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75" fill="hold"/>
                                        <p:tgtEl>
                                          <p:spTgt spid="1904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047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sz="4000" dirty="0"/>
              <a:t>Punch 1  </a:t>
            </a:r>
          </a:p>
        </p:txBody>
      </p:sp>
      <p:sp>
        <p:nvSpPr>
          <p:cNvPr id="39939" name="Rectangle 3"/>
          <p:cNvSpPr>
            <a:spLocks noGrp="1" noChangeArrowheads="1"/>
          </p:cNvSpPr>
          <p:nvPr>
            <p:ph sz="half" idx="1"/>
          </p:nvPr>
        </p:nvSpPr>
        <p:spPr/>
        <p:txBody>
          <a:bodyPr>
            <a:noAutofit/>
          </a:bodyPr>
          <a:lstStyle/>
          <a:p>
            <a:pPr eaLnBrk="1" hangingPunct="1">
              <a:lnSpc>
                <a:spcPct val="90000"/>
              </a:lnSpc>
            </a:pPr>
            <a:r>
              <a:rPr lang="en-US" sz="2400" dirty="0"/>
              <a:t>Rockefeller sold below the costs of his competitors - - his costs were lower.</a:t>
            </a:r>
          </a:p>
          <a:p>
            <a:pPr eaLnBrk="1" hangingPunct="1">
              <a:lnSpc>
                <a:spcPct val="90000"/>
              </a:lnSpc>
            </a:pPr>
            <a:r>
              <a:rPr lang="en-US" sz="2400" dirty="0"/>
              <a:t>He did not sell below his costs.</a:t>
            </a:r>
          </a:p>
          <a:p>
            <a:pPr eaLnBrk="1" hangingPunct="1">
              <a:lnSpc>
                <a:spcPct val="90000"/>
              </a:lnSpc>
            </a:pPr>
            <a:r>
              <a:rPr lang="en-US" sz="2400" dirty="0"/>
              <a:t>This drove his competitors crazy.</a:t>
            </a:r>
          </a:p>
          <a:p>
            <a:pPr eaLnBrk="1" hangingPunct="1">
              <a:lnSpc>
                <a:spcPct val="90000"/>
              </a:lnSpc>
            </a:pPr>
            <a:r>
              <a:rPr lang="en-US" sz="2400" dirty="0"/>
              <a:t>Many competitors decided to sell out to him. </a:t>
            </a:r>
          </a:p>
          <a:p>
            <a:pPr eaLnBrk="1" hangingPunct="1">
              <a:lnSpc>
                <a:spcPct val="90000"/>
              </a:lnSpc>
            </a:pPr>
            <a:r>
              <a:rPr lang="en-US" sz="2400" dirty="0"/>
              <a:t>Some went out of business.</a:t>
            </a:r>
          </a:p>
          <a:p>
            <a:pPr eaLnBrk="1" hangingPunct="1">
              <a:lnSpc>
                <a:spcPct val="90000"/>
              </a:lnSpc>
            </a:pPr>
            <a:r>
              <a:rPr lang="en-US" sz="2400" dirty="0"/>
              <a:t>Competitors were hurt but were consumers hurt?</a:t>
            </a:r>
          </a:p>
        </p:txBody>
      </p:sp>
      <p:pic>
        <p:nvPicPr>
          <p:cNvPr id="39940" name="Picture 4"/>
          <p:cNvPicPr>
            <a:picLocks noChangeAspect="1" noChangeArrowheads="1"/>
          </p:cNvPicPr>
          <p:nvPr/>
        </p:nvPicPr>
        <p:blipFill>
          <a:blip r:embed="rId2" cstate="print"/>
          <a:srcRect/>
          <a:stretch>
            <a:fillRect/>
          </a:stretch>
        </p:blipFill>
        <p:spPr bwMode="auto">
          <a:xfrm>
            <a:off x="5715000" y="1600200"/>
            <a:ext cx="2847975" cy="4895850"/>
          </a:xfrm>
          <a:prstGeom prst="rect">
            <a:avLst/>
          </a:prstGeom>
          <a:noFill/>
          <a:ln w="9525" algn="ctr">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en-US" sz="4000" dirty="0"/>
              <a:t>Punch 2 </a:t>
            </a:r>
          </a:p>
        </p:txBody>
      </p:sp>
      <p:sp>
        <p:nvSpPr>
          <p:cNvPr id="7" name="Content Placeholder 6"/>
          <p:cNvSpPr>
            <a:spLocks noGrp="1"/>
          </p:cNvSpPr>
          <p:nvPr>
            <p:ph sz="half" idx="2"/>
          </p:nvPr>
        </p:nvSpPr>
        <p:spPr/>
        <p:txBody>
          <a:bodyPr/>
          <a:lstStyle/>
          <a:p>
            <a:r>
              <a:rPr lang="en-US" sz="2400" dirty="0"/>
              <a:t>So… What happened to the price for oil from 1860-1900? </a:t>
            </a:r>
          </a:p>
          <a:p>
            <a:endParaRPr lang="en-US" dirty="0"/>
          </a:p>
        </p:txBody>
      </p:sp>
      <p:pic>
        <p:nvPicPr>
          <p:cNvPr id="40964" name="Picture 4"/>
          <p:cNvPicPr>
            <a:picLocks noChangeAspect="1" noChangeArrowheads="1"/>
          </p:cNvPicPr>
          <p:nvPr/>
        </p:nvPicPr>
        <p:blipFill>
          <a:blip r:embed="rId2" cstate="print"/>
          <a:srcRect/>
          <a:stretch>
            <a:fillRect/>
          </a:stretch>
        </p:blipFill>
        <p:spPr bwMode="auto">
          <a:xfrm>
            <a:off x="990600" y="1600200"/>
            <a:ext cx="3048000" cy="4495800"/>
          </a:xfrm>
          <a:prstGeom prst="rect">
            <a:avLst/>
          </a:prstGeom>
          <a:noFill/>
          <a:ln w="9525" algn="ctr">
            <a:noFill/>
            <a:miter lim="800000"/>
            <a:headEnd/>
            <a:tailEnd/>
          </a:ln>
        </p:spPr>
      </p:pic>
      <p:pic>
        <p:nvPicPr>
          <p:cNvPr id="40965" name="Picture 5" descr="MCj03963300000[1]"/>
          <p:cNvPicPr>
            <a:picLocks noChangeAspect="1" noChangeArrowheads="1"/>
          </p:cNvPicPr>
          <p:nvPr/>
        </p:nvPicPr>
        <p:blipFill>
          <a:blip r:embed="rId3" cstate="print"/>
          <a:srcRect/>
          <a:stretch>
            <a:fillRect/>
          </a:stretch>
        </p:blipFill>
        <p:spPr bwMode="auto">
          <a:xfrm>
            <a:off x="4648200" y="3657600"/>
            <a:ext cx="2133600" cy="2057400"/>
          </a:xfrm>
          <a:prstGeom prst="rect">
            <a:avLst/>
          </a:prstGeom>
          <a:noFill/>
          <a:ln w="9525">
            <a:noFill/>
            <a:miter lim="800000"/>
            <a:headEnd/>
            <a:tailEnd/>
          </a:ln>
        </p:spPr>
      </p:pic>
      <p:pic>
        <p:nvPicPr>
          <p:cNvPr id="40966" name="Picture 6" descr="MCj03980190000[1]"/>
          <p:cNvPicPr>
            <a:picLocks noChangeAspect="1" noChangeArrowheads="1"/>
          </p:cNvPicPr>
          <p:nvPr/>
        </p:nvPicPr>
        <p:blipFill>
          <a:blip r:embed="rId4" cstate="print"/>
          <a:srcRect/>
          <a:stretch>
            <a:fillRect/>
          </a:stretch>
        </p:blipFill>
        <p:spPr bwMode="auto">
          <a:xfrm>
            <a:off x="6858000" y="3657600"/>
            <a:ext cx="2286000" cy="21336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Autofit/>
          </a:bodyPr>
          <a:lstStyle/>
          <a:p>
            <a:pPr eaLnBrk="1" hangingPunct="1"/>
            <a:r>
              <a:rPr lang="en-US" sz="4000" dirty="0"/>
              <a:t>PA Crude Oil Prices History from 1860-1900 Adjusted for Inflation</a:t>
            </a:r>
          </a:p>
        </p:txBody>
      </p:sp>
      <p:pic>
        <p:nvPicPr>
          <p:cNvPr id="84994" name="Picture 2"/>
          <p:cNvPicPr>
            <a:picLocks noChangeAspect="1" noChangeArrowheads="1"/>
          </p:cNvPicPr>
          <p:nvPr/>
        </p:nvPicPr>
        <p:blipFill>
          <a:blip r:embed="rId2" cstate="print"/>
          <a:srcRect/>
          <a:stretch>
            <a:fillRect/>
          </a:stretch>
        </p:blipFill>
        <p:spPr bwMode="auto">
          <a:xfrm>
            <a:off x="2329145" y="1905000"/>
            <a:ext cx="3919255" cy="3352800"/>
          </a:xfrm>
          <a:prstGeom prst="rect">
            <a:avLst/>
          </a:prstGeom>
          <a:noFill/>
          <a:ln w="38100">
            <a:solidFill>
              <a:srgbClr val="00B0F0"/>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pPr eaLnBrk="1" hangingPunct="1"/>
            <a:r>
              <a:rPr lang="en-US" dirty="0"/>
              <a:t>Did the Robber Barons “Steal” from Employees?</a:t>
            </a:r>
          </a:p>
        </p:txBody>
      </p:sp>
      <p:pic>
        <p:nvPicPr>
          <p:cNvPr id="44035" name="Picture 4"/>
          <p:cNvPicPr>
            <a:picLocks noChangeAspect="1" noChangeArrowheads="1"/>
          </p:cNvPicPr>
          <p:nvPr/>
        </p:nvPicPr>
        <p:blipFill>
          <a:blip r:embed="rId2" cstate="print"/>
          <a:srcRect/>
          <a:stretch>
            <a:fillRect/>
          </a:stretch>
        </p:blipFill>
        <p:spPr bwMode="auto">
          <a:xfrm>
            <a:off x="3581400" y="3810000"/>
            <a:ext cx="2724150" cy="2438400"/>
          </a:xfrm>
          <a:prstGeom prst="rect">
            <a:avLst/>
          </a:prstGeom>
          <a:noFill/>
          <a:ln w="9525" algn="ctr">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US" sz="4000" dirty="0"/>
              <a:t>Life Was Rough for Workers</a:t>
            </a:r>
          </a:p>
        </p:txBody>
      </p:sp>
      <p:sp>
        <p:nvSpPr>
          <p:cNvPr id="45059" name="Rectangle 3"/>
          <p:cNvSpPr>
            <a:spLocks noGrp="1" noChangeArrowheads="1"/>
          </p:cNvSpPr>
          <p:nvPr>
            <p:ph sz="half" idx="1"/>
          </p:nvPr>
        </p:nvSpPr>
        <p:spPr/>
        <p:txBody>
          <a:bodyPr>
            <a:noAutofit/>
          </a:bodyPr>
          <a:lstStyle/>
          <a:p>
            <a:pPr eaLnBrk="1" hangingPunct="1">
              <a:lnSpc>
                <a:spcPct val="80000"/>
              </a:lnSpc>
            </a:pPr>
            <a:r>
              <a:rPr lang="en-US" sz="2400" dirty="0"/>
              <a:t>By today’s standards, life was rough in U.S. factories</a:t>
            </a:r>
          </a:p>
          <a:p>
            <a:pPr lvl="1" eaLnBrk="1" hangingPunct="1">
              <a:lnSpc>
                <a:spcPct val="80000"/>
              </a:lnSpc>
            </a:pPr>
            <a:r>
              <a:rPr lang="en-US" sz="2400" dirty="0"/>
              <a:t>Intense competition for unskilled jobs</a:t>
            </a:r>
          </a:p>
          <a:p>
            <a:pPr lvl="1" eaLnBrk="1" hangingPunct="1">
              <a:lnSpc>
                <a:spcPct val="80000"/>
              </a:lnSpc>
            </a:pPr>
            <a:r>
              <a:rPr lang="en-US" sz="2400" dirty="0"/>
              <a:t>Dangerous working conditions - - open furnaces, hot temperatures, dangerous chemicals, plenty of injuries.</a:t>
            </a:r>
          </a:p>
          <a:p>
            <a:pPr lvl="1" eaLnBrk="1" hangingPunct="1">
              <a:lnSpc>
                <a:spcPct val="80000"/>
              </a:lnSpc>
            </a:pPr>
            <a:r>
              <a:rPr lang="en-US" sz="2400" dirty="0"/>
              <a:t>Long hours</a:t>
            </a:r>
          </a:p>
          <a:p>
            <a:pPr lvl="1" eaLnBrk="1" hangingPunct="1">
              <a:lnSpc>
                <a:spcPct val="80000"/>
              </a:lnSpc>
            </a:pPr>
            <a:r>
              <a:rPr lang="en-US" sz="2400" dirty="0"/>
              <a:t>Child labor</a:t>
            </a:r>
          </a:p>
          <a:p>
            <a:pPr eaLnBrk="1" hangingPunct="1">
              <a:lnSpc>
                <a:spcPct val="80000"/>
              </a:lnSpc>
              <a:buNone/>
            </a:pPr>
            <a:endParaRPr lang="en-US" sz="2400" dirty="0"/>
          </a:p>
        </p:txBody>
      </p:sp>
      <p:sp>
        <p:nvSpPr>
          <p:cNvPr id="5" name="Content Placeholder 4"/>
          <p:cNvSpPr>
            <a:spLocks noGrp="1"/>
          </p:cNvSpPr>
          <p:nvPr>
            <p:ph sz="half" idx="2"/>
          </p:nvPr>
        </p:nvSpPr>
        <p:spPr>
          <a:xfrm>
            <a:off x="4648200" y="1600200"/>
            <a:ext cx="4038600" cy="2590800"/>
          </a:xfrm>
        </p:spPr>
        <p:txBody>
          <a:bodyPr>
            <a:normAutofit/>
          </a:bodyPr>
          <a:lstStyle/>
          <a:p>
            <a:r>
              <a:rPr lang="en-US" sz="2400" dirty="0"/>
              <a:t>But  farming was no picnic either.</a:t>
            </a:r>
          </a:p>
          <a:p>
            <a:r>
              <a:rPr lang="en-US" sz="2400" dirty="0"/>
              <a:t>Farming had the highest injury rate of any industry - - people left when they saw a good chance</a:t>
            </a:r>
            <a:r>
              <a:rPr lang="en-US" dirty="0"/>
              <a:t>.</a:t>
            </a:r>
          </a:p>
        </p:txBody>
      </p:sp>
      <p:pic>
        <p:nvPicPr>
          <p:cNvPr id="45060" name="Picture 5"/>
          <p:cNvPicPr>
            <a:picLocks noChangeAspect="1" noChangeArrowheads="1"/>
          </p:cNvPicPr>
          <p:nvPr/>
        </p:nvPicPr>
        <p:blipFill>
          <a:blip r:embed="rId2" cstate="print"/>
          <a:srcRect/>
          <a:stretch>
            <a:fillRect/>
          </a:stretch>
        </p:blipFill>
        <p:spPr bwMode="auto">
          <a:xfrm>
            <a:off x="4038600" y="4191000"/>
            <a:ext cx="2305050" cy="2543175"/>
          </a:xfrm>
          <a:prstGeom prst="rect">
            <a:avLst/>
          </a:prstGeom>
          <a:noFill/>
          <a:ln w="9525" algn="ctr">
            <a:noFill/>
            <a:miter lim="800000"/>
            <a:headEnd/>
            <a:tailEnd/>
          </a:ln>
        </p:spPr>
      </p:pic>
      <p:pic>
        <p:nvPicPr>
          <p:cNvPr id="6" name="Picture 2" descr="http://www.ncfh.org/images/content/farmworkers_tractor.jpg"/>
          <p:cNvPicPr>
            <a:picLocks noChangeAspect="1" noChangeArrowheads="1"/>
          </p:cNvPicPr>
          <p:nvPr/>
        </p:nvPicPr>
        <p:blipFill>
          <a:blip r:embed="rId3" cstate="print"/>
          <a:srcRect/>
          <a:stretch>
            <a:fillRect/>
          </a:stretch>
        </p:blipFill>
        <p:spPr bwMode="auto">
          <a:xfrm>
            <a:off x="6362700" y="4191000"/>
            <a:ext cx="2628900" cy="248602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US" sz="4000" dirty="0"/>
              <a:t>Did Living Standards Decline?</a:t>
            </a:r>
          </a:p>
        </p:txBody>
      </p:sp>
      <p:sp>
        <p:nvSpPr>
          <p:cNvPr id="6" name="Content Placeholder 5"/>
          <p:cNvSpPr>
            <a:spLocks noGrp="1"/>
          </p:cNvSpPr>
          <p:nvPr>
            <p:ph sz="half" idx="2"/>
          </p:nvPr>
        </p:nvSpPr>
        <p:spPr/>
        <p:txBody>
          <a:bodyPr/>
          <a:lstStyle/>
          <a:p>
            <a:pPr>
              <a:lnSpc>
                <a:spcPct val="80000"/>
              </a:lnSpc>
            </a:pPr>
            <a:r>
              <a:rPr lang="en-US" sz="2400" dirty="0"/>
              <a:t>Did standards of living actually decline for working families?</a:t>
            </a:r>
          </a:p>
          <a:p>
            <a:pPr>
              <a:lnSpc>
                <a:spcPct val="80000"/>
              </a:lnSpc>
              <a:buNone/>
            </a:pPr>
            <a:endParaRPr lang="en-US" dirty="0"/>
          </a:p>
          <a:p>
            <a:endParaRPr lang="en-US" dirty="0"/>
          </a:p>
        </p:txBody>
      </p:sp>
      <p:pic>
        <p:nvPicPr>
          <p:cNvPr id="7" name="Picture 4"/>
          <p:cNvPicPr>
            <a:picLocks noChangeAspect="1" noChangeArrowheads="1"/>
          </p:cNvPicPr>
          <p:nvPr/>
        </p:nvPicPr>
        <p:blipFill>
          <a:blip r:embed="rId2" cstate="print"/>
          <a:srcRect/>
          <a:stretch>
            <a:fillRect/>
          </a:stretch>
        </p:blipFill>
        <p:spPr bwMode="auto">
          <a:xfrm>
            <a:off x="609600" y="1752600"/>
            <a:ext cx="2724150" cy="2438400"/>
          </a:xfrm>
          <a:prstGeom prst="rect">
            <a:avLst/>
          </a:prstGeom>
          <a:noFill/>
          <a:ln w="9525" algn="ctr">
            <a:noFill/>
            <a:miter lim="800000"/>
            <a:headEnd/>
            <a:tailEnd/>
          </a:ln>
        </p:spPr>
      </p:pic>
      <p:pic>
        <p:nvPicPr>
          <p:cNvPr id="8" name="Picture 5"/>
          <p:cNvPicPr>
            <a:picLocks noChangeAspect="1" noChangeArrowheads="1"/>
          </p:cNvPicPr>
          <p:nvPr/>
        </p:nvPicPr>
        <p:blipFill>
          <a:blip r:embed="rId3" cstate="print"/>
          <a:srcRect/>
          <a:stretch>
            <a:fillRect/>
          </a:stretch>
        </p:blipFill>
        <p:spPr bwMode="auto">
          <a:xfrm>
            <a:off x="1752600" y="3733800"/>
            <a:ext cx="2381250" cy="2619375"/>
          </a:xfrm>
          <a:prstGeom prst="rect">
            <a:avLst/>
          </a:prstGeom>
          <a:noFill/>
          <a:ln w="9525" algn="ctr">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Real Annual Wages and Hours </a:t>
            </a:r>
          </a:p>
        </p:txBody>
      </p:sp>
      <p:pic>
        <p:nvPicPr>
          <p:cNvPr id="1026" name="Picture 2"/>
          <p:cNvPicPr>
            <a:picLocks noChangeAspect="1" noChangeArrowheads="1"/>
          </p:cNvPicPr>
          <p:nvPr/>
        </p:nvPicPr>
        <p:blipFill>
          <a:blip r:embed="rId2" cstate="print"/>
          <a:srcRect/>
          <a:stretch>
            <a:fillRect/>
          </a:stretch>
        </p:blipFill>
        <p:spPr bwMode="auto">
          <a:xfrm>
            <a:off x="533400" y="1905001"/>
            <a:ext cx="3810000" cy="3200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724400" y="1905000"/>
            <a:ext cx="3810000" cy="3200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normAutofit/>
          </a:bodyPr>
          <a:lstStyle/>
          <a:p>
            <a:pPr eaLnBrk="1" hangingPunct="1"/>
            <a:r>
              <a:rPr lang="en-US" sz="4000" dirty="0"/>
              <a:t>The Industrial Development of the United States </a:t>
            </a:r>
          </a:p>
        </p:txBody>
      </p:sp>
      <p:pic>
        <p:nvPicPr>
          <p:cNvPr id="8195" name="Picture 4"/>
          <p:cNvPicPr>
            <a:picLocks noChangeAspect="1" noChangeArrowheads="1"/>
          </p:cNvPicPr>
          <p:nvPr/>
        </p:nvPicPr>
        <p:blipFill>
          <a:blip r:embed="rId2" cstate="print"/>
          <a:srcRect/>
          <a:stretch>
            <a:fillRect/>
          </a:stretch>
        </p:blipFill>
        <p:spPr bwMode="auto">
          <a:xfrm>
            <a:off x="3352800" y="3581400"/>
            <a:ext cx="2362200" cy="3124200"/>
          </a:xfrm>
          <a:prstGeom prst="rect">
            <a:avLst/>
          </a:prstGeom>
          <a:noFill/>
          <a:ln w="38100" algn="ctr">
            <a:solidFill>
              <a:schemeClr val="tx1"/>
            </a:solid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228600" y="-1295400"/>
            <a:ext cx="12192000" cy="95059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1295400"/>
            <a:ext cx="12192000" cy="95059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hangingPunct="1"/>
            <a:r>
              <a:rPr lang="en-US" sz="4000" dirty="0"/>
              <a:t>Life Expectancy in the United States</a:t>
            </a:r>
          </a:p>
        </p:txBody>
      </p:sp>
      <p:graphicFrame>
        <p:nvGraphicFramePr>
          <p:cNvPr id="201784" name="Group 56"/>
          <p:cNvGraphicFramePr>
            <a:graphicFrameLocks noGrp="1"/>
          </p:cNvGraphicFramePr>
          <p:nvPr/>
        </p:nvGraphicFramePr>
        <p:xfrm>
          <a:off x="1066800" y="1524000"/>
          <a:ext cx="7467600" cy="4192906"/>
        </p:xfrm>
        <a:graphic>
          <a:graphicData uri="http://schemas.openxmlformats.org/drawingml/2006/table">
            <a:tbl>
              <a:tblPr/>
              <a:tblGrid>
                <a:gridCol w="3313113">
                  <a:extLst>
                    <a:ext uri="{9D8B030D-6E8A-4147-A177-3AD203B41FA5}">
                      <a16:colId xmlns:a16="http://schemas.microsoft.com/office/drawing/2014/main" val="20000"/>
                    </a:ext>
                  </a:extLst>
                </a:gridCol>
                <a:gridCol w="2047875">
                  <a:extLst>
                    <a:ext uri="{9D8B030D-6E8A-4147-A177-3AD203B41FA5}">
                      <a16:colId xmlns:a16="http://schemas.microsoft.com/office/drawing/2014/main" val="20001"/>
                    </a:ext>
                  </a:extLst>
                </a:gridCol>
                <a:gridCol w="2106612">
                  <a:extLst>
                    <a:ext uri="{9D8B030D-6E8A-4147-A177-3AD203B41FA5}">
                      <a16:colId xmlns:a16="http://schemas.microsoft.com/office/drawing/2014/main" val="20002"/>
                    </a:ext>
                  </a:extLst>
                </a:gridCol>
              </a:tblGrid>
              <a:tr h="35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Verdana" pitchFamily="34" charset="0"/>
                          <a:cs typeface="Times New Roman" pitchFamily="18" charset="0"/>
                        </a:rPr>
                        <a:t>Approx. Date</a:t>
                      </a:r>
                      <a:endParaRPr kumimoji="0" lang="en-US" sz="2000" b="0" i="0" u="none" strike="noStrike" cap="none" normalizeH="0" baseline="0" dirty="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Verdana" pitchFamily="34" charset="0"/>
                          <a:cs typeface="Times New Roman" pitchFamily="18" charset="0"/>
                        </a:rPr>
                        <a:t>Life Expectancy </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429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34" charset="0"/>
                          <a:cs typeface="Times New Roman" pitchFamily="18" charset="0"/>
                        </a:rPr>
                        <a:t>White</a:t>
                      </a:r>
                      <a:endParaRPr kumimoji="0" lang="en-US" sz="18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Verdana" pitchFamily="34" charset="0"/>
                          <a:cs typeface="Times New Roman" pitchFamily="18" charset="0"/>
                        </a:rPr>
                        <a:t>Black</a:t>
                      </a:r>
                      <a:endParaRPr kumimoji="0" lang="en-US" sz="18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1850</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39.5</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23.0</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1860</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43.6</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a:ln>
                            <a:noFill/>
                          </a:ln>
                          <a:solidFill>
                            <a:schemeClr val="tx1"/>
                          </a:solidFill>
                          <a:effectLst/>
                          <a:latin typeface="Verdana" pitchFamily="34" charset="0"/>
                        </a:rPr>
                        <a:t>n. a.</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1870</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Verdana" pitchFamily="34" charset="0"/>
                          <a:cs typeface="Times New Roman" pitchFamily="18" charset="0"/>
                        </a:rPr>
                        <a:t>45.2</a:t>
                      </a:r>
                      <a:endParaRPr kumimoji="0" lang="en-US" sz="2000" b="0" i="0" u="none" strike="noStrike" cap="none" normalizeH="0" baseline="0" dirty="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a:ln>
                            <a:noFill/>
                          </a:ln>
                          <a:solidFill>
                            <a:schemeClr val="tx1"/>
                          </a:solidFill>
                          <a:effectLst/>
                          <a:latin typeface="Verdana" pitchFamily="34" charset="0"/>
                        </a:rPr>
                        <a:t>n. a.</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1880</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40.5</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a:ln>
                            <a:noFill/>
                          </a:ln>
                          <a:solidFill>
                            <a:schemeClr val="tx1"/>
                          </a:solidFill>
                          <a:effectLst/>
                          <a:latin typeface="Verdana" pitchFamily="34" charset="0"/>
                        </a:rPr>
                        <a:t>n. a.</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1890</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46.8</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a:ln>
                            <a:noFill/>
                          </a:ln>
                          <a:solidFill>
                            <a:schemeClr val="tx1"/>
                          </a:solidFill>
                          <a:effectLst/>
                          <a:latin typeface="Verdana" pitchFamily="34" charset="0"/>
                        </a:rPr>
                        <a:t>n. a.</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1900</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51.8</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41.8</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1910</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54.6</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46.8</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1920</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57.4</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cs typeface="Times New Roman" pitchFamily="18" charset="0"/>
                        </a:rPr>
                        <a:t>47.0</a:t>
                      </a:r>
                      <a:endParaRPr kumimoji="0" lang="en-US" sz="2000" b="0" i="0" u="none" strike="noStrike" cap="none" normalizeH="0" baseline="0">
                        <a:ln>
                          <a:noFill/>
                        </a:ln>
                        <a:solidFill>
                          <a:schemeClr val="tx1"/>
                        </a:solidFill>
                        <a:effectLst/>
                        <a:latin typeface="Verdana"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7152" name="Rectangle 48"/>
          <p:cNvSpPr>
            <a:spLocks noChangeArrowheads="1"/>
          </p:cNvSpPr>
          <p:nvPr/>
        </p:nvSpPr>
        <p:spPr bwMode="auto">
          <a:xfrm>
            <a:off x="0" y="8088313"/>
            <a:ext cx="9144000" cy="0"/>
          </a:xfrm>
          <a:prstGeom prst="rect">
            <a:avLst/>
          </a:prstGeom>
          <a:noFill/>
          <a:ln w="9525" algn="ctr">
            <a:noFill/>
            <a:miter lim="800000"/>
            <a:headEnd/>
            <a:tailEnd/>
          </a:ln>
        </p:spPr>
        <p:txBody>
          <a:bodyPr wrap="none" anchor="ctr">
            <a:spAutoFit/>
          </a:bodyPr>
          <a:lstStyle/>
          <a:p>
            <a:pPr>
              <a:spcBef>
                <a:spcPct val="0"/>
              </a:spcBef>
              <a:buClrTx/>
              <a:buSzTx/>
              <a:buFontTx/>
              <a:buNone/>
            </a:pPr>
            <a:endParaRPr lang="en-US" sz="2400">
              <a:latin typeface="Times New Roman" pitchFamily="18" charset="0"/>
            </a:endParaRPr>
          </a:p>
        </p:txBody>
      </p:sp>
      <p:sp>
        <p:nvSpPr>
          <p:cNvPr id="47153" name="Text Box 49"/>
          <p:cNvSpPr txBox="1">
            <a:spLocks noChangeArrowheads="1"/>
          </p:cNvSpPr>
          <p:nvPr/>
        </p:nvSpPr>
        <p:spPr bwMode="auto">
          <a:xfrm>
            <a:off x="1066800" y="6096000"/>
            <a:ext cx="7315200" cy="523220"/>
          </a:xfrm>
          <a:prstGeom prst="rect">
            <a:avLst/>
          </a:prstGeom>
          <a:noFill/>
          <a:ln w="9525" algn="ctr">
            <a:noFill/>
            <a:miter lim="800000"/>
            <a:headEnd/>
            <a:tailEnd/>
          </a:ln>
        </p:spPr>
        <p:txBody>
          <a:bodyPr>
            <a:spAutoFit/>
          </a:bodyPr>
          <a:lstStyle/>
          <a:p>
            <a:pPr marL="342900" indent="-342900">
              <a:buFont typeface="Wingdings" pitchFamily="2" charset="2"/>
              <a:buNone/>
            </a:pPr>
            <a:r>
              <a:rPr lang="en-US" sz="1400" dirty="0"/>
              <a:t>Table 18-2 Walton and </a:t>
            </a:r>
            <a:r>
              <a:rPr lang="en-US" sz="1400" dirty="0" err="1"/>
              <a:t>Rockhoff</a:t>
            </a:r>
            <a:r>
              <a:rPr lang="en-US" sz="1400" dirty="0"/>
              <a:t>, </a:t>
            </a:r>
            <a:r>
              <a:rPr lang="en-US" sz="1400" i="1" dirty="0"/>
              <a:t>History of the American Economy</a:t>
            </a:r>
            <a:r>
              <a:rPr lang="en-US" sz="1400" dirty="0"/>
              <a:t>, South-Western Thomson Learning 2002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eaLnBrk="1" hangingPunct="1"/>
            <a:r>
              <a:rPr lang="en-US" sz="4000" dirty="0"/>
              <a:t>Estimates of Unemployment During the 1890s</a:t>
            </a:r>
          </a:p>
        </p:txBody>
      </p:sp>
      <p:graphicFrame>
        <p:nvGraphicFramePr>
          <p:cNvPr id="200707" name="Group 3"/>
          <p:cNvGraphicFramePr>
            <a:graphicFrameLocks noGrp="1"/>
          </p:cNvGraphicFramePr>
          <p:nvPr/>
        </p:nvGraphicFramePr>
        <p:xfrm>
          <a:off x="1600200" y="1524000"/>
          <a:ext cx="6248400" cy="4663440"/>
        </p:xfrm>
        <a:graphic>
          <a:graphicData uri="http://schemas.openxmlformats.org/drawingml/2006/table">
            <a:tbl>
              <a:tblPr/>
              <a:tblGrid>
                <a:gridCol w="15621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gridCol w="1993900">
                  <a:extLst>
                    <a:ext uri="{9D8B030D-6E8A-4147-A177-3AD203B41FA5}">
                      <a16:colId xmlns:a16="http://schemas.microsoft.com/office/drawing/2014/main" val="20002"/>
                    </a:ext>
                  </a:extLst>
                </a:gridCol>
              </a:tblGrid>
              <a:tr h="633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Year</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Lebergott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Romer</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1890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4.0%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4.0%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1891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5.4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4.8</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1892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3.0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3.7</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1893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11.7</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8.1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1894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18.4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12.3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1895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13.7</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11.1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1896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14.5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12.0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1897</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14.5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12.4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1898</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12.4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11.6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1899</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6.5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8.7</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1900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5.0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rPr>
                        <a:t>5.0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6137" name="Rectangle 57"/>
          <p:cNvSpPr>
            <a:spLocks noChangeArrowheads="1"/>
          </p:cNvSpPr>
          <p:nvPr/>
        </p:nvSpPr>
        <p:spPr bwMode="auto">
          <a:xfrm>
            <a:off x="1600200" y="6248400"/>
            <a:ext cx="1919288" cy="336550"/>
          </a:xfrm>
          <a:prstGeom prst="rect">
            <a:avLst/>
          </a:prstGeom>
          <a:noFill/>
          <a:ln w="9525" algn="ctr">
            <a:noFill/>
            <a:miter lim="800000"/>
            <a:headEnd/>
            <a:tailEnd/>
          </a:ln>
        </p:spPr>
        <p:txBody>
          <a:bodyPr wrap="none" anchor="ctr">
            <a:spAutoFit/>
          </a:bodyPr>
          <a:lstStyle/>
          <a:p>
            <a:pPr>
              <a:spcBef>
                <a:spcPct val="0"/>
              </a:spcBef>
              <a:buClrTx/>
              <a:buSzTx/>
              <a:buFontTx/>
              <a:buNone/>
            </a:pPr>
            <a:r>
              <a:rPr lang="en-US" sz="1600">
                <a:latin typeface="Times New Roman" pitchFamily="18" charset="0"/>
              </a:rPr>
              <a:t>Source: Romer, 1984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Invisible Hand?</a:t>
            </a:r>
          </a:p>
        </p:txBody>
      </p:sp>
      <p:sp>
        <p:nvSpPr>
          <p:cNvPr id="4" name="Content Placeholder 3"/>
          <p:cNvSpPr>
            <a:spLocks noGrp="1"/>
          </p:cNvSpPr>
          <p:nvPr>
            <p:ph sz="half" idx="1"/>
          </p:nvPr>
        </p:nvSpPr>
        <p:spPr>
          <a:xfrm>
            <a:off x="381000" y="1371600"/>
            <a:ext cx="4038600" cy="1676400"/>
          </a:xfrm>
        </p:spPr>
        <p:txBody>
          <a:bodyPr>
            <a:normAutofit/>
          </a:bodyPr>
          <a:lstStyle/>
          <a:p>
            <a:r>
              <a:rPr lang="en-US" sz="2600" dirty="0"/>
              <a:t>Was the growth of big business in the late 19</a:t>
            </a:r>
            <a:r>
              <a:rPr lang="en-US" sz="2600" baseline="30000" dirty="0"/>
              <a:t>th</a:t>
            </a:r>
            <a:r>
              <a:rPr lang="en-US" sz="2600" dirty="0"/>
              <a:t> century a case of Adam Smith’s invisible hand?</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5" name="Content Placeholder 4"/>
          <p:cNvSpPr>
            <a:spLocks noGrp="1"/>
          </p:cNvSpPr>
          <p:nvPr>
            <p:ph sz="half" idx="2"/>
          </p:nvPr>
        </p:nvSpPr>
        <p:spPr>
          <a:xfrm>
            <a:off x="4648200" y="1600200"/>
            <a:ext cx="4038600" cy="2666999"/>
          </a:xfrm>
        </p:spPr>
        <p:txBody>
          <a:bodyPr>
            <a:noAutofit/>
          </a:bodyPr>
          <a:lstStyle/>
          <a:p>
            <a:r>
              <a:rPr lang="en-US" sz="2400" dirty="0"/>
              <a:t>Allowing these industrialists to act in  their own self-interest promoted positive social outcomes - - increased standards of living - - even though it was not their main intention.</a:t>
            </a:r>
          </a:p>
        </p:txBody>
      </p:sp>
      <p:pic>
        <p:nvPicPr>
          <p:cNvPr id="11266" name="Picture 2" descr="http://www.btinternet.com/~glynhughes/squashed/smith.jpg"/>
          <p:cNvPicPr>
            <a:picLocks noChangeAspect="1" noChangeArrowheads="1"/>
          </p:cNvPicPr>
          <p:nvPr/>
        </p:nvPicPr>
        <p:blipFill>
          <a:blip r:embed="rId2" cstate="print"/>
          <a:srcRect/>
          <a:stretch>
            <a:fillRect/>
          </a:stretch>
        </p:blipFill>
        <p:spPr bwMode="auto">
          <a:xfrm>
            <a:off x="5440722" y="4419600"/>
            <a:ext cx="2884128" cy="2438400"/>
          </a:xfrm>
          <a:prstGeom prst="rect">
            <a:avLst/>
          </a:prstGeom>
          <a:noFill/>
        </p:spPr>
      </p:pic>
      <p:pic>
        <p:nvPicPr>
          <p:cNvPr id="11270" name="Picture 6" descr="http://t2.gstatic.com/images?q=tbn:ANd9GcRtghU2Z3T1wV7nt_GbgfOw3oPeXQK_5jCSNsQxoKu2VRb77g1PgQ"/>
          <p:cNvPicPr>
            <a:picLocks noChangeAspect="1" noChangeArrowheads="1"/>
          </p:cNvPicPr>
          <p:nvPr/>
        </p:nvPicPr>
        <p:blipFill>
          <a:blip r:embed="rId3" cstate="print"/>
          <a:srcRect/>
          <a:stretch>
            <a:fillRect/>
          </a:stretch>
        </p:blipFill>
        <p:spPr bwMode="auto">
          <a:xfrm>
            <a:off x="1295400" y="3505200"/>
            <a:ext cx="2028825" cy="22479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noAutofit/>
          </a:bodyPr>
          <a:lstStyle/>
          <a:p>
            <a:pPr eaLnBrk="1" hangingPunct="1"/>
            <a:r>
              <a:rPr lang="en-US" sz="4000" dirty="0"/>
              <a:t>John D. Rockefeller: What Was His Greatest Contribution?</a:t>
            </a:r>
          </a:p>
        </p:txBody>
      </p:sp>
      <p:sp>
        <p:nvSpPr>
          <p:cNvPr id="265219" name="Rectangle 3"/>
          <p:cNvSpPr>
            <a:spLocks noGrp="1" noChangeArrowheads="1"/>
          </p:cNvSpPr>
          <p:nvPr>
            <p:ph type="body" sz="half" idx="2"/>
          </p:nvPr>
        </p:nvSpPr>
        <p:spPr>
          <a:xfrm>
            <a:off x="5102225" y="1827212"/>
            <a:ext cx="3581400" cy="4745037"/>
          </a:xfrm>
        </p:spPr>
        <p:txBody>
          <a:bodyPr>
            <a:normAutofit/>
          </a:bodyPr>
          <a:lstStyle/>
          <a:p>
            <a:pPr marL="476250" indent="-476250" eaLnBrk="1" hangingPunct="1"/>
            <a:r>
              <a:rPr lang="en-US" sz="2400" dirty="0"/>
              <a:t>Rockefeller was praised for his philanthropy.</a:t>
            </a:r>
          </a:p>
          <a:p>
            <a:pPr marL="476250" indent="-476250" eaLnBrk="1" hangingPunct="1"/>
            <a:r>
              <a:rPr lang="en-US" sz="2400" dirty="0"/>
              <a:t>Was this his most important economic contribution?</a:t>
            </a:r>
          </a:p>
          <a:p>
            <a:pPr marL="476250" indent="-476250" eaLnBrk="1" hangingPunct="1"/>
            <a:r>
              <a:rPr lang="en-US" sz="2400" dirty="0"/>
              <a:t>A case could be made that providing cheap oil to consumers was his largest contribution.</a:t>
            </a:r>
          </a:p>
          <a:p>
            <a:pPr marL="476250" indent="-476250" eaLnBrk="1" hangingPunct="1"/>
            <a:r>
              <a:rPr lang="en-US" sz="2400" dirty="0"/>
              <a:t>He probably saved the whales from extinction.</a:t>
            </a:r>
          </a:p>
        </p:txBody>
      </p:sp>
      <p:pic>
        <p:nvPicPr>
          <p:cNvPr id="43012" name="Picture 4"/>
          <p:cNvPicPr>
            <a:picLocks noChangeAspect="1" noChangeArrowheads="1"/>
          </p:cNvPicPr>
          <p:nvPr/>
        </p:nvPicPr>
        <p:blipFill>
          <a:blip r:embed="rId2" cstate="print"/>
          <a:srcRect/>
          <a:stretch>
            <a:fillRect/>
          </a:stretch>
        </p:blipFill>
        <p:spPr bwMode="auto">
          <a:xfrm>
            <a:off x="2590800" y="3581400"/>
            <a:ext cx="2324100" cy="2990850"/>
          </a:xfrm>
          <a:prstGeom prst="rect">
            <a:avLst/>
          </a:prstGeom>
          <a:noFill/>
          <a:ln w="9525" algn="ctr">
            <a:noFill/>
            <a:miter lim="800000"/>
            <a:headEnd/>
            <a:tailEnd/>
          </a:ln>
        </p:spPr>
      </p:pic>
      <p:pic>
        <p:nvPicPr>
          <p:cNvPr id="43013" name="Picture 5"/>
          <p:cNvPicPr>
            <a:picLocks noChangeAspect="1" noChangeArrowheads="1"/>
          </p:cNvPicPr>
          <p:nvPr/>
        </p:nvPicPr>
        <p:blipFill>
          <a:blip r:embed="rId3" cstate="print"/>
          <a:srcRect/>
          <a:stretch>
            <a:fillRect/>
          </a:stretch>
        </p:blipFill>
        <p:spPr bwMode="auto">
          <a:xfrm>
            <a:off x="1295400" y="1600200"/>
            <a:ext cx="1828800" cy="2438400"/>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5218"/>
                                        </p:tgtEl>
                                        <p:attrNameLst>
                                          <p:attrName>style.visibility</p:attrName>
                                        </p:attrNameLst>
                                      </p:cBhvr>
                                      <p:to>
                                        <p:strVal val="visible"/>
                                      </p:to>
                                    </p:set>
                                    <p:anim calcmode="lin" valueType="num">
                                      <p:cBhvr>
                                        <p:cTn id="7" dur="1000" fill="hold"/>
                                        <p:tgtEl>
                                          <p:spTgt spid="265218"/>
                                        </p:tgtEl>
                                        <p:attrNameLst>
                                          <p:attrName>ppt_x</p:attrName>
                                        </p:attrNameLst>
                                      </p:cBhvr>
                                      <p:tavLst>
                                        <p:tav tm="0">
                                          <p:val>
                                            <p:strVal val="#ppt_x-.2"/>
                                          </p:val>
                                        </p:tav>
                                        <p:tav tm="100000">
                                          <p:val>
                                            <p:strVal val="#ppt_x"/>
                                          </p:val>
                                        </p:tav>
                                      </p:tavLst>
                                    </p:anim>
                                    <p:anim calcmode="lin" valueType="num">
                                      <p:cBhvr>
                                        <p:cTn id="8" dur="1000" fill="hold"/>
                                        <p:tgtEl>
                                          <p:spTgt spid="265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521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5219">
                                            <p:txEl>
                                              <p:pRg st="0" end="0"/>
                                            </p:txEl>
                                          </p:spTgt>
                                        </p:tgtEl>
                                        <p:attrNameLst>
                                          <p:attrName>style.visibility</p:attrName>
                                        </p:attrNameLst>
                                      </p:cBhvr>
                                      <p:to>
                                        <p:strVal val="visible"/>
                                      </p:to>
                                    </p:set>
                                    <p:animEffect transition="in" filter="fade">
                                      <p:cBhvr>
                                        <p:cTn id="14" dur="500"/>
                                        <p:tgtEl>
                                          <p:spTgt spid="265219">
                                            <p:txEl>
                                              <p:pRg st="0" end="0"/>
                                            </p:txEl>
                                          </p:spTgt>
                                        </p:tgtEl>
                                      </p:cBhvr>
                                    </p:animEffect>
                                    <p:anim calcmode="lin" valueType="num">
                                      <p:cBhvr>
                                        <p:cTn id="15" dur="500" fill="hold"/>
                                        <p:tgtEl>
                                          <p:spTgt spid="265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52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65219">
                                            <p:txEl>
                                              <p:pRg st="1" end="1"/>
                                            </p:txEl>
                                          </p:spTgt>
                                        </p:tgtEl>
                                        <p:attrNameLst>
                                          <p:attrName>style.visibility</p:attrName>
                                        </p:attrNameLst>
                                      </p:cBhvr>
                                      <p:to>
                                        <p:strVal val="visible"/>
                                      </p:to>
                                    </p:set>
                                    <p:animEffect transition="in" filter="fade">
                                      <p:cBhvr>
                                        <p:cTn id="21" dur="500"/>
                                        <p:tgtEl>
                                          <p:spTgt spid="265219">
                                            <p:txEl>
                                              <p:pRg st="1" end="1"/>
                                            </p:txEl>
                                          </p:spTgt>
                                        </p:tgtEl>
                                      </p:cBhvr>
                                    </p:animEffect>
                                    <p:anim calcmode="lin" valueType="num">
                                      <p:cBhvr>
                                        <p:cTn id="22" dur="500" fill="hold"/>
                                        <p:tgtEl>
                                          <p:spTgt spid="26521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6521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65219">
                                            <p:txEl>
                                              <p:pRg st="2" end="2"/>
                                            </p:txEl>
                                          </p:spTgt>
                                        </p:tgtEl>
                                        <p:attrNameLst>
                                          <p:attrName>style.visibility</p:attrName>
                                        </p:attrNameLst>
                                      </p:cBhvr>
                                      <p:to>
                                        <p:strVal val="visible"/>
                                      </p:to>
                                    </p:set>
                                    <p:animEffect transition="in" filter="fade">
                                      <p:cBhvr>
                                        <p:cTn id="28" dur="500"/>
                                        <p:tgtEl>
                                          <p:spTgt spid="265219">
                                            <p:txEl>
                                              <p:pRg st="2" end="2"/>
                                            </p:txEl>
                                          </p:spTgt>
                                        </p:tgtEl>
                                      </p:cBhvr>
                                    </p:animEffect>
                                    <p:anim calcmode="lin" valueType="num">
                                      <p:cBhvr>
                                        <p:cTn id="29" dur="500" fill="hold"/>
                                        <p:tgtEl>
                                          <p:spTgt spid="26521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652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65219">
                                            <p:txEl>
                                              <p:pRg st="3" end="3"/>
                                            </p:txEl>
                                          </p:spTgt>
                                        </p:tgtEl>
                                        <p:attrNameLst>
                                          <p:attrName>style.visibility</p:attrName>
                                        </p:attrNameLst>
                                      </p:cBhvr>
                                      <p:to>
                                        <p:strVal val="visible"/>
                                      </p:to>
                                    </p:set>
                                    <p:animEffect transition="in" filter="fade">
                                      <p:cBhvr>
                                        <p:cTn id="35" dur="500"/>
                                        <p:tgtEl>
                                          <p:spTgt spid="265219">
                                            <p:txEl>
                                              <p:pRg st="3" end="3"/>
                                            </p:txEl>
                                          </p:spTgt>
                                        </p:tgtEl>
                                      </p:cBhvr>
                                    </p:animEffect>
                                    <p:anim calcmode="lin" valueType="num">
                                      <p:cBhvr>
                                        <p:cTn id="36" dur="500" fill="hold"/>
                                        <p:tgtEl>
                                          <p:spTgt spid="26521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6521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8" grpId="0"/>
      <p:bldP spid="2652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p:txBody>
          <a:bodyPr>
            <a:normAutofit/>
          </a:bodyPr>
          <a:lstStyle/>
          <a:p>
            <a:pPr eaLnBrk="1" hangingPunct="1"/>
            <a:r>
              <a:rPr lang="en-US" sz="4000" dirty="0"/>
              <a:t>The Fall of the Trusts</a:t>
            </a:r>
          </a:p>
        </p:txBody>
      </p:sp>
      <p:pic>
        <p:nvPicPr>
          <p:cNvPr id="49155" name="Picture 4"/>
          <p:cNvPicPr>
            <a:picLocks noChangeAspect="1" noChangeArrowheads="1"/>
          </p:cNvPicPr>
          <p:nvPr/>
        </p:nvPicPr>
        <p:blipFill>
          <a:blip r:embed="rId2" cstate="print"/>
          <a:srcRect/>
          <a:stretch>
            <a:fillRect/>
          </a:stretch>
        </p:blipFill>
        <p:spPr bwMode="auto">
          <a:xfrm>
            <a:off x="3048000" y="3962400"/>
            <a:ext cx="2857500" cy="1704975"/>
          </a:xfrm>
          <a:prstGeom prst="rect">
            <a:avLst/>
          </a:prstGeom>
          <a:noFill/>
          <a:ln w="9525" algn="ctr">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sz="4000" dirty="0"/>
              <a:t>Where Did the Trusts Go?</a:t>
            </a:r>
          </a:p>
        </p:txBody>
      </p:sp>
      <p:sp>
        <p:nvSpPr>
          <p:cNvPr id="50179" name="Rectangle 3"/>
          <p:cNvSpPr>
            <a:spLocks noGrp="1" noChangeArrowheads="1"/>
          </p:cNvSpPr>
          <p:nvPr>
            <p:ph sz="half" idx="1"/>
          </p:nvPr>
        </p:nvSpPr>
        <p:spPr>
          <a:xfrm>
            <a:off x="457200" y="1600200"/>
            <a:ext cx="4038600" cy="4876800"/>
          </a:xfrm>
        </p:spPr>
        <p:txBody>
          <a:bodyPr>
            <a:noAutofit/>
          </a:bodyPr>
          <a:lstStyle/>
          <a:p>
            <a:pPr eaLnBrk="1" hangingPunct="1">
              <a:lnSpc>
                <a:spcPct val="80000"/>
              </a:lnSpc>
            </a:pPr>
            <a:r>
              <a:rPr lang="en-US" sz="2400" dirty="0"/>
              <a:t>The late nineteenth century was a time when business leaders used a variety of tactics to establish monopolies in many key industries.  </a:t>
            </a:r>
          </a:p>
          <a:p>
            <a:pPr eaLnBrk="1" hangingPunct="1">
              <a:lnSpc>
                <a:spcPct val="80000"/>
              </a:lnSpc>
            </a:pPr>
            <a:r>
              <a:rPr lang="en-US" sz="2400" dirty="0"/>
              <a:t>Large trusts emerged in petroleum, cottonseed oil, whiskey, steel, sugar refining and tobacco.     </a:t>
            </a:r>
          </a:p>
          <a:p>
            <a:pPr eaLnBrk="1" hangingPunct="1">
              <a:lnSpc>
                <a:spcPct val="80000"/>
              </a:lnSpc>
            </a:pPr>
            <a:r>
              <a:rPr lang="en-US" sz="2400" dirty="0"/>
              <a:t>TR was elected as a “trust buster.”</a:t>
            </a:r>
          </a:p>
          <a:p>
            <a:pPr eaLnBrk="1" hangingPunct="1">
              <a:lnSpc>
                <a:spcPct val="80000"/>
              </a:lnSpc>
            </a:pPr>
            <a:r>
              <a:rPr lang="en-US" sz="2400" dirty="0"/>
              <a:t>His administration filed 44 anti-trust law suits, but broke up only two.</a:t>
            </a:r>
          </a:p>
          <a:p>
            <a:pPr eaLnBrk="1" hangingPunct="1">
              <a:lnSpc>
                <a:spcPct val="80000"/>
              </a:lnSpc>
            </a:pPr>
            <a:endParaRPr lang="en-US" sz="2400" dirty="0"/>
          </a:p>
        </p:txBody>
      </p:sp>
      <p:sp>
        <p:nvSpPr>
          <p:cNvPr id="5" name="Content Placeholder 4"/>
          <p:cNvSpPr>
            <a:spLocks noGrp="1"/>
          </p:cNvSpPr>
          <p:nvPr>
            <p:ph sz="half" idx="2"/>
          </p:nvPr>
        </p:nvSpPr>
        <p:spPr>
          <a:xfrm>
            <a:off x="4648200" y="1600201"/>
            <a:ext cx="4038600" cy="1981200"/>
          </a:xfrm>
        </p:spPr>
        <p:txBody>
          <a:bodyPr>
            <a:normAutofit/>
          </a:bodyPr>
          <a:lstStyle/>
          <a:p>
            <a:pPr>
              <a:lnSpc>
                <a:spcPct val="80000"/>
              </a:lnSpc>
            </a:pPr>
            <a:r>
              <a:rPr lang="en-US" sz="2400" dirty="0"/>
              <a:t>What happened to all the others?</a:t>
            </a:r>
          </a:p>
          <a:p>
            <a:pPr>
              <a:lnSpc>
                <a:spcPct val="80000"/>
              </a:lnSpc>
            </a:pPr>
            <a:r>
              <a:rPr lang="en-US" sz="2400" dirty="0"/>
              <a:t>Where did all the monopolies go?</a:t>
            </a:r>
          </a:p>
        </p:txBody>
      </p:sp>
      <p:pic>
        <p:nvPicPr>
          <p:cNvPr id="1026" name="Picture 2"/>
          <p:cNvPicPr>
            <a:picLocks noChangeAspect="1" noChangeArrowheads="1"/>
          </p:cNvPicPr>
          <p:nvPr/>
        </p:nvPicPr>
        <p:blipFill>
          <a:blip r:embed="rId2" cstate="print"/>
          <a:srcRect/>
          <a:stretch>
            <a:fillRect/>
          </a:stretch>
        </p:blipFill>
        <p:spPr bwMode="auto">
          <a:xfrm>
            <a:off x="4953000" y="3200400"/>
            <a:ext cx="3171825" cy="3429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Here’s a Hint</a:t>
            </a:r>
          </a:p>
        </p:txBody>
      </p:sp>
      <p:sp>
        <p:nvSpPr>
          <p:cNvPr id="3" name="Content Placeholder 2"/>
          <p:cNvSpPr>
            <a:spLocks noGrp="1"/>
          </p:cNvSpPr>
          <p:nvPr>
            <p:ph idx="1"/>
          </p:nvPr>
        </p:nvSpPr>
        <p:spPr/>
        <p:txBody>
          <a:bodyPr/>
          <a:lstStyle/>
          <a:p>
            <a:r>
              <a:rPr lang="en-US" dirty="0"/>
              <a:t>I Love Lucy hamburgers</a:t>
            </a:r>
          </a:p>
        </p:txBody>
      </p:sp>
    </p:spTree>
    <p:extLst>
      <p:ext uri="{BB962C8B-B14F-4D97-AF65-F5344CB8AC3E}">
        <p14:creationId xmlns:p14="http://schemas.microsoft.com/office/powerpoint/2010/main" val="847012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 Businesses Seek to Form Monopolies</a:t>
            </a:r>
          </a:p>
        </p:txBody>
      </p:sp>
      <p:sp>
        <p:nvSpPr>
          <p:cNvPr id="3" name="Content Placeholder 2"/>
          <p:cNvSpPr>
            <a:spLocks noGrp="1"/>
          </p:cNvSpPr>
          <p:nvPr>
            <p:ph sz="half" idx="1"/>
          </p:nvPr>
        </p:nvSpPr>
        <p:spPr/>
        <p:txBody>
          <a:bodyPr>
            <a:normAutofit/>
          </a:bodyPr>
          <a:lstStyle/>
          <a:p>
            <a:r>
              <a:rPr lang="en-US" sz="2400" dirty="0"/>
              <a:t>A monopoly is the power to dominate an industry.</a:t>
            </a:r>
          </a:p>
          <a:p>
            <a:r>
              <a:rPr lang="en-US" sz="2400" dirty="0"/>
              <a:t>A </a:t>
            </a:r>
            <a:r>
              <a:rPr lang="en-US" sz="2400" dirty="0">
                <a:solidFill>
                  <a:srgbClr val="FF0000"/>
                </a:solidFill>
              </a:rPr>
              <a:t>pure monopoly </a:t>
            </a:r>
            <a:r>
              <a:rPr lang="en-US" sz="2400" dirty="0"/>
              <a:t>is an industry with one supplier, selling a unique product, in a market that is difficult to enter due to high start up costs or government rules.</a:t>
            </a:r>
          </a:p>
        </p:txBody>
      </p:sp>
      <p:sp>
        <p:nvSpPr>
          <p:cNvPr id="4" name="Content Placeholder 3"/>
          <p:cNvSpPr>
            <a:spLocks noGrp="1"/>
          </p:cNvSpPr>
          <p:nvPr>
            <p:ph sz="half" idx="2"/>
          </p:nvPr>
        </p:nvSpPr>
        <p:spPr>
          <a:xfrm>
            <a:off x="4648200" y="1600200"/>
            <a:ext cx="4038600" cy="5257800"/>
          </a:xfrm>
        </p:spPr>
        <p:txBody>
          <a:bodyPr>
            <a:normAutofit/>
          </a:bodyPr>
          <a:lstStyle/>
          <a:p>
            <a:r>
              <a:rPr lang="en-US" sz="2400" dirty="0">
                <a:solidFill>
                  <a:srgbClr val="FF0000"/>
                </a:solidFill>
              </a:rPr>
              <a:t>Vertical Integration</a:t>
            </a:r>
            <a:r>
              <a:rPr lang="en-US" sz="2400" dirty="0"/>
              <a:t>: Acquire all the resources along the chain of production: Andrew Carnegie.</a:t>
            </a:r>
          </a:p>
          <a:p>
            <a:r>
              <a:rPr lang="en-US" sz="2400" dirty="0">
                <a:solidFill>
                  <a:srgbClr val="FF0000"/>
                </a:solidFill>
              </a:rPr>
              <a:t>Horizontal Integration</a:t>
            </a:r>
            <a:r>
              <a:rPr lang="en-US" sz="2400" dirty="0"/>
              <a:t>: Consolidation lead by mergers: John D. Rockefeller.</a:t>
            </a:r>
          </a:p>
          <a:p>
            <a:r>
              <a:rPr lang="en-US" sz="2400" dirty="0">
                <a:solidFill>
                  <a:srgbClr val="FF0000"/>
                </a:solidFill>
              </a:rPr>
              <a:t>New Forms of Business Organization</a:t>
            </a:r>
            <a:r>
              <a:rPr lang="en-US" sz="2400" dirty="0"/>
              <a:t>:</a:t>
            </a:r>
            <a:r>
              <a:rPr lang="en-US" sz="2400" dirty="0">
                <a:solidFill>
                  <a:srgbClr val="FF0000"/>
                </a:solidFill>
              </a:rPr>
              <a:t> </a:t>
            </a:r>
            <a:r>
              <a:rPr lang="en-US" sz="2400" dirty="0"/>
              <a:t>Corporations and later trusts. </a:t>
            </a:r>
          </a:p>
          <a:p>
            <a:r>
              <a:rPr lang="en-US" sz="2400" dirty="0"/>
              <a:t>But…where  did the trusts go?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sz="4000" dirty="0"/>
              <a:t>Business Gets Big</a:t>
            </a:r>
          </a:p>
        </p:txBody>
      </p:sp>
      <p:sp>
        <p:nvSpPr>
          <p:cNvPr id="15363" name="Rectangle 3"/>
          <p:cNvSpPr>
            <a:spLocks noGrp="1" noChangeArrowheads="1"/>
          </p:cNvSpPr>
          <p:nvPr>
            <p:ph sz="half" idx="1"/>
          </p:nvPr>
        </p:nvSpPr>
        <p:spPr/>
        <p:txBody>
          <a:bodyPr>
            <a:normAutofit fontScale="92500" lnSpcReduction="10000"/>
          </a:bodyPr>
          <a:lstStyle/>
          <a:p>
            <a:pPr>
              <a:lnSpc>
                <a:spcPct val="110000"/>
              </a:lnSpc>
            </a:pPr>
            <a:r>
              <a:rPr lang="en-US" sz="2400" dirty="0"/>
              <a:t>The United States economy changed dramatically in the period following the Civil War. </a:t>
            </a:r>
          </a:p>
          <a:p>
            <a:pPr lvl="1" eaLnBrk="1" hangingPunct="1">
              <a:lnSpc>
                <a:spcPct val="110000"/>
              </a:lnSpc>
            </a:pPr>
            <a:r>
              <a:rPr lang="en-US" dirty="0"/>
              <a:t>The average standard of living more than doubled between 1870 and 1910. </a:t>
            </a:r>
          </a:p>
          <a:p>
            <a:pPr lvl="1" eaLnBrk="1" hangingPunct="1">
              <a:lnSpc>
                <a:spcPct val="110000"/>
              </a:lnSpc>
            </a:pPr>
            <a:r>
              <a:rPr lang="en-US" dirty="0"/>
              <a:t>Business itself changed during this time.  </a:t>
            </a:r>
          </a:p>
          <a:p>
            <a:pPr lvl="1" eaLnBrk="1" hangingPunct="1">
              <a:lnSpc>
                <a:spcPct val="110000"/>
              </a:lnSpc>
            </a:pPr>
            <a:r>
              <a:rPr lang="en-US" dirty="0"/>
              <a:t>Various ways were tried to increase the size of businesses, including corporations and trusts. </a:t>
            </a:r>
          </a:p>
        </p:txBody>
      </p:sp>
      <p:pic>
        <p:nvPicPr>
          <p:cNvPr id="15364" name="Picture 19" descr="plant"/>
          <p:cNvPicPr>
            <a:picLocks noGrp="1" noChangeAspect="1" noChangeArrowheads="1"/>
          </p:cNvPicPr>
          <p:nvPr>
            <p:ph sz="half" idx="2"/>
          </p:nvPr>
        </p:nvPicPr>
        <p:blipFill>
          <a:blip r:embed="rId2" cstate="print"/>
          <a:stretch>
            <a:fillRect/>
          </a:stretch>
        </p:blipFill>
        <p:spPr>
          <a:xfrm>
            <a:off x="5410200" y="1676400"/>
            <a:ext cx="2524125" cy="1885950"/>
          </a:xfrm>
        </p:spPr>
      </p:pic>
      <p:sp>
        <p:nvSpPr>
          <p:cNvPr id="5" name="TextBox 4"/>
          <p:cNvSpPr txBox="1"/>
          <p:nvPr/>
        </p:nvSpPr>
        <p:spPr>
          <a:xfrm>
            <a:off x="5105400" y="3886200"/>
            <a:ext cx="3733800" cy="1938992"/>
          </a:xfrm>
          <a:prstGeom prst="rect">
            <a:avLst/>
          </a:prstGeom>
          <a:noFill/>
        </p:spPr>
        <p:txBody>
          <a:bodyPr wrap="square" rtlCol="0">
            <a:spAutoFit/>
          </a:bodyPr>
          <a:lstStyle/>
          <a:p>
            <a:pPr>
              <a:buNone/>
            </a:pPr>
            <a:r>
              <a:rPr lang="en-US" sz="2400" dirty="0">
                <a:latin typeface="+mn-lt"/>
              </a:rPr>
              <a:t>Why were big businesses able to produce many kinds of goods and services more cheaply than small businesses?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noAutofit/>
          </a:bodyPr>
          <a:lstStyle/>
          <a:p>
            <a:pPr eaLnBrk="1" hangingPunct="1"/>
            <a:r>
              <a:rPr lang="en-US" sz="4000" dirty="0"/>
              <a:t>A Monopoly: Bet You Can’t Keep One</a:t>
            </a:r>
          </a:p>
        </p:txBody>
      </p:sp>
      <p:sp>
        <p:nvSpPr>
          <p:cNvPr id="52227" name="Rectangle 3"/>
          <p:cNvSpPr>
            <a:spLocks noGrp="1" noChangeArrowheads="1"/>
          </p:cNvSpPr>
          <p:nvPr>
            <p:ph sz="half" idx="1"/>
          </p:nvPr>
        </p:nvSpPr>
        <p:spPr/>
        <p:txBody>
          <a:bodyPr>
            <a:normAutofit/>
          </a:bodyPr>
          <a:lstStyle/>
          <a:p>
            <a:pPr eaLnBrk="1" hangingPunct="1">
              <a:lnSpc>
                <a:spcPct val="80000"/>
              </a:lnSpc>
            </a:pPr>
            <a:r>
              <a:rPr lang="en-US" sz="2400" dirty="0">
                <a:solidFill>
                  <a:srgbClr val="FF0000"/>
                </a:solidFill>
              </a:rPr>
              <a:t>Scene 1</a:t>
            </a:r>
            <a:r>
              <a:rPr lang="en-US" sz="2400" dirty="0"/>
              <a:t>: Ms. Jane Morgan has a $100 bill which she says she will give to any class member for the highest individual bid.</a:t>
            </a:r>
          </a:p>
          <a:p>
            <a:pPr eaLnBrk="1" hangingPunct="1">
              <a:lnSpc>
                <a:spcPct val="80000"/>
              </a:lnSpc>
            </a:pPr>
            <a:r>
              <a:rPr lang="en-US" sz="2400" dirty="0">
                <a:solidFill>
                  <a:srgbClr val="FF0000"/>
                </a:solidFill>
              </a:rPr>
              <a:t>Scene 2</a:t>
            </a:r>
            <a:r>
              <a:rPr lang="en-US" sz="2400" dirty="0"/>
              <a:t>: Ms. Morgan leaves the room.  Scott jumps to his feet and proposes that the class agree on one bid - - a penny for the $100 bill Let’s use the money for a class party. Heads nod.  Everyone seems to agree.</a:t>
            </a:r>
          </a:p>
        </p:txBody>
      </p:sp>
      <p:pic>
        <p:nvPicPr>
          <p:cNvPr id="52228" name="Picture 6" descr="MMj03567130000[1]"/>
          <p:cNvPicPr>
            <a:picLocks noChangeAspect="1" noChangeArrowheads="1" noCrop="1"/>
          </p:cNvPicPr>
          <p:nvPr/>
        </p:nvPicPr>
        <p:blipFill>
          <a:blip r:embed="rId2" cstate="print"/>
          <a:srcRect/>
          <a:stretch>
            <a:fillRect/>
          </a:stretch>
        </p:blipFill>
        <p:spPr bwMode="auto">
          <a:xfrm>
            <a:off x="6248400" y="2057400"/>
            <a:ext cx="1905000" cy="23622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noAutofit/>
          </a:bodyPr>
          <a:lstStyle/>
          <a:p>
            <a:pPr eaLnBrk="1" hangingPunct="1"/>
            <a:r>
              <a:rPr lang="en-US" sz="4000" dirty="0"/>
              <a:t>A Monopoly: Bet You Can’t Keep One</a:t>
            </a:r>
          </a:p>
        </p:txBody>
      </p:sp>
      <p:sp>
        <p:nvSpPr>
          <p:cNvPr id="5" name="Content Placeholder 4"/>
          <p:cNvSpPr>
            <a:spLocks noGrp="1"/>
          </p:cNvSpPr>
          <p:nvPr>
            <p:ph sz="half" idx="2"/>
          </p:nvPr>
        </p:nvSpPr>
        <p:spPr/>
        <p:txBody>
          <a:bodyPr>
            <a:normAutofit fontScale="85000" lnSpcReduction="20000"/>
          </a:bodyPr>
          <a:lstStyle/>
          <a:p>
            <a:pPr>
              <a:lnSpc>
                <a:spcPct val="80000"/>
              </a:lnSpc>
            </a:pPr>
            <a:r>
              <a:rPr lang="en-US" dirty="0">
                <a:solidFill>
                  <a:srgbClr val="FF0000"/>
                </a:solidFill>
              </a:rPr>
              <a:t>Scene 3</a:t>
            </a:r>
            <a:r>
              <a:rPr lang="en-US" dirty="0"/>
              <a:t>: Ms. Morgan returns.  She explains that each student may now submit a bid on a piece of paper.  All bids will remain anonymous and completely confidential. The $100 bill will be given to the highest bidder after school, in secret.</a:t>
            </a:r>
          </a:p>
          <a:p>
            <a:pPr>
              <a:lnSpc>
                <a:spcPct val="80000"/>
              </a:lnSpc>
            </a:pPr>
            <a:r>
              <a:rPr lang="en-US" dirty="0">
                <a:solidFill>
                  <a:srgbClr val="FF0000"/>
                </a:solidFill>
              </a:rPr>
              <a:t>Scene 4</a:t>
            </a:r>
            <a:r>
              <a:rPr lang="en-US" dirty="0"/>
              <a:t>: Ms. Morgan collects the bids.</a:t>
            </a:r>
          </a:p>
          <a:p>
            <a:pPr>
              <a:lnSpc>
                <a:spcPct val="80000"/>
              </a:lnSpc>
            </a:pPr>
            <a:r>
              <a:rPr lang="en-US" dirty="0"/>
              <a:t>An assumption of economic thinking is that </a:t>
            </a:r>
            <a:r>
              <a:rPr lang="en-US" i="1" dirty="0"/>
              <a:t>people respond to incentives in predictable ways</a:t>
            </a:r>
            <a:r>
              <a:rPr lang="en-US" dirty="0"/>
              <a:t>.  </a:t>
            </a:r>
          </a:p>
          <a:p>
            <a:pPr>
              <a:lnSpc>
                <a:spcPct val="80000"/>
              </a:lnSpc>
            </a:pPr>
            <a:r>
              <a:rPr lang="en-US" dirty="0"/>
              <a:t>What do you think will happen?</a:t>
            </a:r>
          </a:p>
          <a:p>
            <a:endParaRPr lang="en-US" dirty="0"/>
          </a:p>
        </p:txBody>
      </p:sp>
      <p:pic>
        <p:nvPicPr>
          <p:cNvPr id="53252" name="Picture 10" descr="MMj03567130000[1]"/>
          <p:cNvPicPr>
            <a:picLocks noChangeAspect="1" noChangeArrowheads="1" noCrop="1"/>
          </p:cNvPicPr>
          <p:nvPr/>
        </p:nvPicPr>
        <p:blipFill>
          <a:blip r:embed="rId2" cstate="print"/>
          <a:srcRect/>
          <a:stretch>
            <a:fillRect/>
          </a:stretch>
        </p:blipFill>
        <p:spPr bwMode="auto">
          <a:xfrm>
            <a:off x="838200" y="1905000"/>
            <a:ext cx="1905000" cy="23622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Treaty of Titusville in 1872</a:t>
            </a:r>
          </a:p>
        </p:txBody>
      </p:sp>
      <p:sp>
        <p:nvSpPr>
          <p:cNvPr id="3" name="Content Placeholder 2"/>
          <p:cNvSpPr>
            <a:spLocks noGrp="1"/>
          </p:cNvSpPr>
          <p:nvPr>
            <p:ph sz="half" idx="1"/>
          </p:nvPr>
        </p:nvSpPr>
        <p:spPr/>
        <p:txBody>
          <a:bodyPr>
            <a:normAutofit/>
          </a:bodyPr>
          <a:lstStyle/>
          <a:p>
            <a:r>
              <a:rPr lang="en-US" sz="2400" dirty="0"/>
              <a:t>Rockefeller tried to get all the producers of oil in the area to stop drilling for an agreed upon period of time. </a:t>
            </a:r>
          </a:p>
          <a:p>
            <a:r>
              <a:rPr lang="en-US" sz="2400" dirty="0"/>
              <a:t>If they all stopped, they believed, they could force the price of oil to rise. </a:t>
            </a:r>
          </a:p>
          <a:p>
            <a:r>
              <a:rPr lang="en-US" sz="2400" dirty="0"/>
              <a:t>Prices did begin to rise. </a:t>
            </a:r>
          </a:p>
          <a:p>
            <a:r>
              <a:rPr lang="en-US" sz="2400" dirty="0"/>
              <a:t>But, producers in Clarion County, Pennsylvania, just kept on drilling.</a:t>
            </a:r>
          </a:p>
        </p:txBody>
      </p:sp>
      <p:sp>
        <p:nvSpPr>
          <p:cNvPr id="4" name="Content Placeholder 3"/>
          <p:cNvSpPr>
            <a:spLocks noGrp="1"/>
          </p:cNvSpPr>
          <p:nvPr>
            <p:ph sz="half" idx="2"/>
          </p:nvPr>
        </p:nvSpPr>
        <p:spPr>
          <a:xfrm>
            <a:off x="4648200" y="1600201"/>
            <a:ext cx="4038600" cy="1676400"/>
          </a:xfrm>
        </p:spPr>
        <p:txBody>
          <a:bodyPr>
            <a:normAutofit/>
          </a:bodyPr>
          <a:lstStyle/>
          <a:p>
            <a:r>
              <a:rPr lang="en-US" sz="2400" dirty="0"/>
              <a:t>They were despised by the other producers. But they broke the trust, and prices of oil began to fall.</a:t>
            </a:r>
          </a:p>
          <a:p>
            <a:endParaRPr lang="en-US" dirty="0"/>
          </a:p>
        </p:txBody>
      </p:sp>
      <p:pic>
        <p:nvPicPr>
          <p:cNvPr id="30722" name="Picture 2" descr="http://www.the-digital-reader.com/wp-content/uploads/2011/02/facesuckingvampiresquid.jpeg"/>
          <p:cNvPicPr>
            <a:picLocks noChangeAspect="1" noChangeArrowheads="1"/>
          </p:cNvPicPr>
          <p:nvPr/>
        </p:nvPicPr>
        <p:blipFill>
          <a:blip r:embed="rId2" cstate="print"/>
          <a:srcRect/>
          <a:stretch>
            <a:fillRect/>
          </a:stretch>
        </p:blipFill>
        <p:spPr bwMode="auto">
          <a:xfrm>
            <a:off x="4419600" y="3352800"/>
            <a:ext cx="4572000" cy="3000376"/>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Whiskey Trust</a:t>
            </a:r>
          </a:p>
        </p:txBody>
      </p:sp>
      <p:sp>
        <p:nvSpPr>
          <p:cNvPr id="3" name="Content Placeholder 2"/>
          <p:cNvSpPr>
            <a:spLocks noGrp="1"/>
          </p:cNvSpPr>
          <p:nvPr>
            <p:ph sz="half" idx="1"/>
          </p:nvPr>
        </p:nvSpPr>
        <p:spPr/>
        <p:txBody>
          <a:bodyPr>
            <a:normAutofit/>
          </a:bodyPr>
          <a:lstStyle/>
          <a:p>
            <a:r>
              <a:rPr lang="en-US" sz="2400" dirty="0"/>
              <a:t>The Whiskey Trust dominated the whiskey market from 1887 to 1895. </a:t>
            </a:r>
          </a:p>
          <a:p>
            <a:r>
              <a:rPr lang="en-US" sz="2400" dirty="0"/>
              <a:t>As the trust gained control over its market during those years, it raised its prices. </a:t>
            </a:r>
          </a:p>
          <a:p>
            <a:r>
              <a:rPr lang="en-US" sz="2400" dirty="0"/>
              <a:t>But higher prices acted as incentives, attracting new producers to the market. </a:t>
            </a:r>
          </a:p>
        </p:txBody>
      </p:sp>
      <p:sp>
        <p:nvSpPr>
          <p:cNvPr id="4" name="Content Placeholder 3"/>
          <p:cNvSpPr>
            <a:spLocks noGrp="1"/>
          </p:cNvSpPr>
          <p:nvPr>
            <p:ph sz="half" idx="2"/>
          </p:nvPr>
        </p:nvSpPr>
        <p:spPr/>
        <p:txBody>
          <a:bodyPr>
            <a:normAutofit/>
          </a:bodyPr>
          <a:lstStyle/>
          <a:p>
            <a:r>
              <a:rPr lang="en-US" sz="2400" dirty="0"/>
              <a:t>The new producers “cheated” by undercutting the price established by the trust, and the trust fell apart in 1895.</a:t>
            </a:r>
          </a:p>
          <a:p>
            <a:endParaRPr lang="en-US" dirty="0"/>
          </a:p>
        </p:txBody>
      </p:sp>
      <p:pic>
        <p:nvPicPr>
          <p:cNvPr id="29698" name="Picture 2" descr="http://harpweek.com/Images/SourceImages/CartoonOfTheDay/March/031876m.jpg"/>
          <p:cNvPicPr>
            <a:picLocks noChangeAspect="1" noChangeArrowheads="1"/>
          </p:cNvPicPr>
          <p:nvPr/>
        </p:nvPicPr>
        <p:blipFill>
          <a:blip r:embed="rId2" cstate="print"/>
          <a:srcRect/>
          <a:stretch>
            <a:fillRect/>
          </a:stretch>
        </p:blipFill>
        <p:spPr bwMode="auto">
          <a:xfrm>
            <a:off x="5562600" y="3505200"/>
            <a:ext cx="2552700" cy="32004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252538"/>
            <a:ext cx="662940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05000" y="5736771"/>
            <a:ext cx="5334000" cy="701731"/>
          </a:xfrm>
          <a:prstGeom prst="rect">
            <a:avLst/>
          </a:prstGeom>
          <a:noFill/>
        </p:spPr>
        <p:txBody>
          <a:bodyPr wrap="square" rtlCol="0">
            <a:spAutoFit/>
          </a:bodyPr>
          <a:lstStyle/>
          <a:p>
            <a:pPr>
              <a:buNone/>
            </a:pPr>
            <a:r>
              <a:rPr lang="en-US" sz="1800" dirty="0">
                <a:latin typeface="+mn-lt"/>
              </a:rPr>
              <a:t>Werner </a:t>
            </a:r>
            <a:r>
              <a:rPr lang="en-US" sz="1800" dirty="0" err="1">
                <a:latin typeface="+mn-lt"/>
              </a:rPr>
              <a:t>Troesken</a:t>
            </a:r>
            <a:r>
              <a:rPr lang="en-US" sz="1800" dirty="0">
                <a:latin typeface="+mn-lt"/>
              </a:rPr>
              <a:t>, The Whiskey Trust, 1890-1895 </a:t>
            </a:r>
          </a:p>
          <a:p>
            <a:pPr>
              <a:buNone/>
            </a:pPr>
            <a:r>
              <a:rPr lang="en-US" sz="1800" dirty="0">
                <a:latin typeface="+mn-lt"/>
              </a:rPr>
              <a:t> </a:t>
            </a:r>
            <a:r>
              <a:rPr lang="en-US" sz="1800" i="1" dirty="0">
                <a:latin typeface="+mn-lt"/>
              </a:rPr>
              <a:t>Journal of Economic History</a:t>
            </a:r>
            <a:r>
              <a:rPr lang="en-US" sz="1800" dirty="0">
                <a:latin typeface="+mn-lt"/>
              </a:rPr>
              <a:t>, 1998                                                                                    </a:t>
            </a:r>
          </a:p>
        </p:txBody>
      </p:sp>
    </p:spTree>
    <p:extLst>
      <p:ext uri="{BB962C8B-B14F-4D97-AF65-F5344CB8AC3E}">
        <p14:creationId xmlns:p14="http://schemas.microsoft.com/office/powerpoint/2010/main" val="19929212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Sugar Trust</a:t>
            </a:r>
          </a:p>
        </p:txBody>
      </p:sp>
      <p:sp>
        <p:nvSpPr>
          <p:cNvPr id="3" name="Content Placeholder 2"/>
          <p:cNvSpPr>
            <a:spLocks noGrp="1"/>
          </p:cNvSpPr>
          <p:nvPr>
            <p:ph sz="half" idx="1"/>
          </p:nvPr>
        </p:nvSpPr>
        <p:spPr/>
        <p:txBody>
          <a:bodyPr>
            <a:normAutofit lnSpcReduction="10000"/>
          </a:bodyPr>
          <a:lstStyle/>
          <a:p>
            <a:r>
              <a:rPr lang="en-US" sz="2400" dirty="0"/>
              <a:t>Sugar refining was  “a comedy of errors” according to economic historian Gerald Gunderson.</a:t>
            </a:r>
          </a:p>
          <a:p>
            <a:r>
              <a:rPr lang="en-US" sz="2400" dirty="0"/>
              <a:t>When members of the trust raised their prices, competitors appeared almost overnight. </a:t>
            </a:r>
          </a:p>
          <a:p>
            <a:r>
              <a:rPr lang="en-US" sz="2400" dirty="0"/>
              <a:t>Farmers from the West began growing sugar beets.</a:t>
            </a:r>
          </a:p>
          <a:p>
            <a:r>
              <a:rPr lang="en-US" sz="2400" dirty="0"/>
              <a:t>Farmers in Louisiana began producing sugar cane.</a:t>
            </a:r>
          </a:p>
          <a:p>
            <a:endParaRPr lang="en-US" sz="2400" dirty="0"/>
          </a:p>
        </p:txBody>
      </p:sp>
      <p:sp>
        <p:nvSpPr>
          <p:cNvPr id="4" name="Content Placeholder 3"/>
          <p:cNvSpPr>
            <a:spLocks noGrp="1"/>
          </p:cNvSpPr>
          <p:nvPr>
            <p:ph sz="half" idx="2"/>
          </p:nvPr>
        </p:nvSpPr>
        <p:spPr/>
        <p:txBody>
          <a:bodyPr>
            <a:normAutofit lnSpcReduction="10000"/>
          </a:bodyPr>
          <a:lstStyle/>
          <a:p>
            <a:r>
              <a:rPr lang="en-US" sz="2400" dirty="0"/>
              <a:t>Importers began purchasing sugar cane from other nations. </a:t>
            </a:r>
          </a:p>
          <a:p>
            <a:r>
              <a:rPr lang="en-US" sz="2400" dirty="0"/>
              <a:t>Sugar prices fell.</a:t>
            </a:r>
          </a:p>
          <a:p>
            <a:endParaRPr lang="en-US" dirty="0"/>
          </a:p>
        </p:txBody>
      </p:sp>
      <p:pic>
        <p:nvPicPr>
          <p:cNvPr id="7170" name="Picture 2" descr="http://cache2.artprintimages.com/p/LRG/40/4016/NQWWF00Z/art-print/anti-trust-cartoon-depicting-giant-corporations-as-the-bosses-of-the-senate-1889.jpg"/>
          <p:cNvPicPr>
            <a:picLocks noChangeAspect="1" noChangeArrowheads="1"/>
          </p:cNvPicPr>
          <p:nvPr/>
        </p:nvPicPr>
        <p:blipFill>
          <a:blip r:embed="rId2" cstate="print"/>
          <a:srcRect/>
          <a:stretch>
            <a:fillRect/>
          </a:stretch>
        </p:blipFill>
        <p:spPr bwMode="auto">
          <a:xfrm>
            <a:off x="5638800" y="3581400"/>
            <a:ext cx="2381250" cy="3143250"/>
          </a:xfrm>
          <a:prstGeom prst="rect">
            <a:avLst/>
          </a:prstGeom>
          <a:noFill/>
        </p:spPr>
      </p:pic>
      <p:sp>
        <p:nvSpPr>
          <p:cNvPr id="6" name="Right Arrow 5"/>
          <p:cNvSpPr/>
          <p:nvPr/>
        </p:nvSpPr>
        <p:spPr>
          <a:xfrm>
            <a:off x="5410200" y="4724400"/>
            <a:ext cx="521208"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Standard Oil</a:t>
            </a:r>
          </a:p>
        </p:txBody>
      </p:sp>
      <p:sp>
        <p:nvSpPr>
          <p:cNvPr id="3" name="Content Placeholder 2"/>
          <p:cNvSpPr>
            <a:spLocks noGrp="1"/>
          </p:cNvSpPr>
          <p:nvPr>
            <p:ph sz="half" idx="1"/>
          </p:nvPr>
        </p:nvSpPr>
        <p:spPr/>
        <p:txBody>
          <a:bodyPr>
            <a:normAutofit fontScale="92500" lnSpcReduction="20000"/>
          </a:bodyPr>
          <a:lstStyle/>
          <a:p>
            <a:r>
              <a:rPr lang="en-US" sz="2600" dirty="0"/>
              <a:t>Standard Oil dominated the market but even it faced competition. </a:t>
            </a:r>
          </a:p>
          <a:p>
            <a:r>
              <a:rPr lang="en-US" sz="2600" dirty="0"/>
              <a:t>No law prevented new firms from entering the oil industry. </a:t>
            </a:r>
          </a:p>
          <a:p>
            <a:r>
              <a:rPr lang="en-US" sz="2600" dirty="0"/>
              <a:t>Other business people noticed that Standard Oil was earning impressive profits.</a:t>
            </a:r>
          </a:p>
          <a:p>
            <a:r>
              <a:rPr lang="en-US" sz="2600" dirty="0"/>
              <a:t>They imitated Standard oil’s methods and jumped into the market.</a:t>
            </a:r>
          </a:p>
          <a:p>
            <a:endParaRPr lang="en-US" sz="2400" dirty="0"/>
          </a:p>
        </p:txBody>
      </p:sp>
      <p:sp>
        <p:nvSpPr>
          <p:cNvPr id="4" name="Content Placeholder 3"/>
          <p:cNvSpPr>
            <a:spLocks noGrp="1"/>
          </p:cNvSpPr>
          <p:nvPr>
            <p:ph sz="half" idx="2"/>
          </p:nvPr>
        </p:nvSpPr>
        <p:spPr>
          <a:xfrm>
            <a:off x="4648200" y="1600201"/>
            <a:ext cx="4038600" cy="2514600"/>
          </a:xfrm>
        </p:spPr>
        <p:txBody>
          <a:bodyPr>
            <a:normAutofit fontScale="92500" lnSpcReduction="20000"/>
          </a:bodyPr>
          <a:lstStyle/>
          <a:p>
            <a:r>
              <a:rPr lang="en-US" sz="2400" dirty="0"/>
              <a:t>J. M. </a:t>
            </a:r>
            <a:r>
              <a:rPr lang="en-US" sz="2400" dirty="0" err="1"/>
              <a:t>Guffey</a:t>
            </a:r>
            <a:r>
              <a:rPr lang="en-US" sz="2400" dirty="0"/>
              <a:t> Petroleum Company (later known as Gulf Oil) began operations in 1901.</a:t>
            </a:r>
          </a:p>
          <a:p>
            <a:r>
              <a:rPr lang="en-US" sz="2400" dirty="0"/>
              <a:t>The Texas Company (later known as Texaco) was formed in 1902.</a:t>
            </a:r>
          </a:p>
          <a:p>
            <a:r>
              <a:rPr lang="en-US" sz="2400" dirty="0"/>
              <a:t>In 1907 the Royal Dutch Shell Group was created.</a:t>
            </a:r>
          </a:p>
        </p:txBody>
      </p:sp>
      <p:pic>
        <p:nvPicPr>
          <p:cNvPr id="8" name="Picture 2" descr="http://cache2.artprintimages.com/p/LRG/40/4016/NQWWF00Z/art-print/anti-trust-cartoon-depicting-giant-corporations-as-the-bosses-of-the-senate-1889.jpg"/>
          <p:cNvPicPr>
            <a:picLocks noChangeAspect="1" noChangeArrowheads="1"/>
          </p:cNvPicPr>
          <p:nvPr/>
        </p:nvPicPr>
        <p:blipFill>
          <a:blip r:embed="rId2" cstate="print"/>
          <a:srcRect/>
          <a:stretch>
            <a:fillRect/>
          </a:stretch>
        </p:blipFill>
        <p:spPr bwMode="auto">
          <a:xfrm>
            <a:off x="5486400" y="3985664"/>
            <a:ext cx="2162498" cy="2854498"/>
          </a:xfrm>
          <a:prstGeom prst="rect">
            <a:avLst/>
          </a:prstGeom>
          <a:noFill/>
        </p:spPr>
      </p:pic>
      <p:sp>
        <p:nvSpPr>
          <p:cNvPr id="9" name="Right Arrow 8"/>
          <p:cNvSpPr/>
          <p:nvPr/>
        </p:nvSpPr>
        <p:spPr>
          <a:xfrm>
            <a:off x="6465541" y="5130973"/>
            <a:ext cx="521208"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123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eaLnBrk="1" hangingPunct="1"/>
            <a:r>
              <a:rPr lang="en-US" sz="4000" dirty="0"/>
              <a:t>A Newer View of Competition</a:t>
            </a:r>
          </a:p>
        </p:txBody>
      </p:sp>
      <p:sp>
        <p:nvSpPr>
          <p:cNvPr id="54275" name="Rectangle 3"/>
          <p:cNvSpPr>
            <a:spLocks noGrp="1" noChangeArrowheads="1"/>
          </p:cNvSpPr>
          <p:nvPr>
            <p:ph sz="half" idx="1"/>
          </p:nvPr>
        </p:nvSpPr>
        <p:spPr/>
        <p:txBody>
          <a:bodyPr>
            <a:normAutofit/>
          </a:bodyPr>
          <a:lstStyle/>
          <a:p>
            <a:pPr eaLnBrk="1" hangingPunct="1">
              <a:lnSpc>
                <a:spcPct val="90000"/>
              </a:lnSpc>
            </a:pPr>
            <a:r>
              <a:rPr lang="en-US" sz="2400" dirty="0"/>
              <a:t>Today, we understand that it is not essential to have many sellers to assure competition.</a:t>
            </a:r>
          </a:p>
          <a:p>
            <a:pPr eaLnBrk="1" hangingPunct="1">
              <a:lnSpc>
                <a:spcPct val="90000"/>
              </a:lnSpc>
            </a:pPr>
            <a:r>
              <a:rPr lang="en-US" sz="2400" dirty="0"/>
              <a:t>A better indicator is the ease with which additional competitors can enter the industry.</a:t>
            </a:r>
          </a:p>
          <a:p>
            <a:pPr eaLnBrk="1" hangingPunct="1">
              <a:lnSpc>
                <a:spcPct val="90000"/>
              </a:lnSpc>
            </a:pPr>
            <a:r>
              <a:rPr lang="en-US" sz="2400" dirty="0"/>
              <a:t>Is there any law or regulation preventing entry?</a:t>
            </a:r>
          </a:p>
        </p:txBody>
      </p:sp>
      <p:pic>
        <p:nvPicPr>
          <p:cNvPr id="54276" name="Picture 4"/>
          <p:cNvPicPr>
            <a:picLocks noChangeAspect="1" noChangeArrowheads="1"/>
          </p:cNvPicPr>
          <p:nvPr/>
        </p:nvPicPr>
        <p:blipFill>
          <a:blip r:embed="rId2" cstate="print"/>
          <a:srcRect/>
          <a:stretch>
            <a:fillRect/>
          </a:stretch>
        </p:blipFill>
        <p:spPr bwMode="auto">
          <a:xfrm>
            <a:off x="5486400" y="1676400"/>
            <a:ext cx="3005138" cy="2743200"/>
          </a:xfrm>
          <a:prstGeom prst="rect">
            <a:avLst/>
          </a:prstGeom>
          <a:noFill/>
          <a:ln w="9525" algn="ctr">
            <a:noFill/>
            <a:miter lim="800000"/>
            <a:headEnd/>
            <a:tailEnd/>
          </a:ln>
        </p:spPr>
      </p:pic>
      <p:sp>
        <p:nvSpPr>
          <p:cNvPr id="54277" name="Text Box 5"/>
          <p:cNvSpPr txBox="1">
            <a:spLocks noChangeArrowheads="1"/>
          </p:cNvSpPr>
          <p:nvPr/>
        </p:nvSpPr>
        <p:spPr bwMode="auto">
          <a:xfrm>
            <a:off x="609600" y="5486400"/>
            <a:ext cx="5486400" cy="523220"/>
          </a:xfrm>
          <a:prstGeom prst="rect">
            <a:avLst/>
          </a:prstGeom>
          <a:noFill/>
          <a:ln w="9525" algn="ctr">
            <a:noFill/>
            <a:miter lim="800000"/>
            <a:headEnd/>
            <a:tailEnd/>
          </a:ln>
        </p:spPr>
        <p:txBody>
          <a:bodyPr>
            <a:spAutoFit/>
          </a:bodyPr>
          <a:lstStyle/>
          <a:p>
            <a:pPr marL="342900" indent="-342900">
              <a:buFont typeface="Wingdings" pitchFamily="2" charset="2"/>
              <a:buNone/>
            </a:pPr>
            <a:r>
              <a:rPr lang="en-US" sz="1400" dirty="0"/>
              <a:t>	Gerald Gunderson “An Entrepreneurial History of the United States” Beard Books, 2005.</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sz="4000" dirty="0"/>
              <a:t>Questions</a:t>
            </a:r>
          </a:p>
        </p:txBody>
      </p:sp>
      <p:pic>
        <p:nvPicPr>
          <p:cNvPr id="10242" name="Picture 2" descr="http://www.gaychristian101.com/images/DesperateQuestions.jpg"/>
          <p:cNvPicPr>
            <a:picLocks noChangeAspect="1" noChangeArrowheads="1"/>
          </p:cNvPicPr>
          <p:nvPr/>
        </p:nvPicPr>
        <p:blipFill>
          <a:blip r:embed="rId2" cstate="print"/>
          <a:srcRect/>
          <a:stretch>
            <a:fillRect/>
          </a:stretch>
        </p:blipFill>
        <p:spPr bwMode="auto">
          <a:xfrm>
            <a:off x="3352800" y="2209800"/>
            <a:ext cx="2381250" cy="2209800"/>
          </a:xfrm>
          <a:prstGeom prst="rect">
            <a:avLst/>
          </a:prstGeom>
          <a:noFill/>
        </p:spPr>
      </p:pic>
    </p:spTree>
    <p:extLst>
      <p:ext uri="{BB962C8B-B14F-4D97-AF65-F5344CB8AC3E}">
        <p14:creationId xmlns:p14="http://schemas.microsoft.com/office/powerpoint/2010/main" val="2883939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normAutofit/>
          </a:bodyPr>
          <a:lstStyle/>
          <a:p>
            <a:pPr eaLnBrk="1" hangingPunct="1"/>
            <a:r>
              <a:rPr lang="en-US" sz="4000" dirty="0"/>
              <a:t>Where Did the Monopolies Go? Implications for Today</a:t>
            </a:r>
          </a:p>
        </p:txBody>
      </p:sp>
      <p:pic>
        <p:nvPicPr>
          <p:cNvPr id="5122" name="Picture 2" descr="https://encrypted-tbn2.gstatic.com/images?q=tbn:ANd9GcR_0IuuftNl6ePsRnBdf0QfoZeBhjriqGszaDdCajH1pjAz-b7HC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583404"/>
            <a:ext cx="4791075" cy="327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85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sz="4000" dirty="0"/>
              <a:t>Characteristics of Mass Production</a:t>
            </a:r>
          </a:p>
        </p:txBody>
      </p:sp>
      <p:sp>
        <p:nvSpPr>
          <p:cNvPr id="16387" name="Rectangle 3"/>
          <p:cNvSpPr>
            <a:spLocks noGrp="1" noChangeArrowheads="1"/>
          </p:cNvSpPr>
          <p:nvPr>
            <p:ph idx="1"/>
          </p:nvPr>
        </p:nvSpPr>
        <p:spPr>
          <a:xfrm>
            <a:off x="4953000" y="1676400"/>
            <a:ext cx="3959225" cy="4114800"/>
          </a:xfrm>
        </p:spPr>
        <p:txBody>
          <a:bodyPr>
            <a:normAutofit/>
          </a:bodyPr>
          <a:lstStyle/>
          <a:p>
            <a:pPr eaLnBrk="1" hangingPunct="1">
              <a:lnSpc>
                <a:spcPct val="80000"/>
              </a:lnSpc>
            </a:pPr>
            <a:r>
              <a:rPr lang="en-US" sz="2400" dirty="0"/>
              <a:t>Large number of units produced</a:t>
            </a:r>
          </a:p>
          <a:p>
            <a:pPr eaLnBrk="1" hangingPunct="1">
              <a:lnSpc>
                <a:spcPct val="80000"/>
              </a:lnSpc>
            </a:pPr>
            <a:r>
              <a:rPr lang="en-US" sz="2400" dirty="0"/>
              <a:t>Low cost per unit</a:t>
            </a:r>
          </a:p>
          <a:p>
            <a:pPr eaLnBrk="1" hangingPunct="1">
              <a:lnSpc>
                <a:spcPct val="80000"/>
              </a:lnSpc>
            </a:pPr>
            <a:r>
              <a:rPr lang="en-US" sz="2400" dirty="0"/>
              <a:t>Large amount of capital (plants and machines)</a:t>
            </a:r>
          </a:p>
          <a:p>
            <a:pPr eaLnBrk="1" hangingPunct="1">
              <a:lnSpc>
                <a:spcPct val="80000"/>
              </a:lnSpc>
            </a:pPr>
            <a:r>
              <a:rPr lang="en-US" sz="2400" dirty="0"/>
              <a:t>Coordinated work force (organized often in an assembly-line fashion)</a:t>
            </a:r>
          </a:p>
          <a:p>
            <a:pPr eaLnBrk="1" hangingPunct="1">
              <a:lnSpc>
                <a:spcPct val="80000"/>
              </a:lnSpc>
            </a:pPr>
            <a:r>
              <a:rPr lang="en-US" sz="2400" dirty="0"/>
              <a:t>Division of labor</a:t>
            </a:r>
          </a:p>
          <a:p>
            <a:pPr eaLnBrk="1" hangingPunct="1">
              <a:lnSpc>
                <a:spcPct val="80000"/>
              </a:lnSpc>
            </a:pPr>
            <a:endParaRPr lang="en-US" sz="2400" dirty="0"/>
          </a:p>
        </p:txBody>
      </p:sp>
      <p:pic>
        <p:nvPicPr>
          <p:cNvPr id="16388" name="Picture 4"/>
          <p:cNvPicPr>
            <a:picLocks noChangeAspect="1" noChangeArrowheads="1"/>
          </p:cNvPicPr>
          <p:nvPr/>
        </p:nvPicPr>
        <p:blipFill>
          <a:blip r:embed="rId2" cstate="print"/>
          <a:srcRect/>
          <a:stretch>
            <a:fillRect/>
          </a:stretch>
        </p:blipFill>
        <p:spPr bwMode="auto">
          <a:xfrm>
            <a:off x="838200" y="1752600"/>
            <a:ext cx="3962400" cy="2857500"/>
          </a:xfrm>
          <a:prstGeom prst="rect">
            <a:avLst/>
          </a:prstGeom>
          <a:noFill/>
          <a:ln w="9525" algn="ctr">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eaLnBrk="1" hangingPunct="1"/>
            <a:r>
              <a:rPr lang="en-US" sz="4000" dirty="0"/>
              <a:t>The IBM Case</a:t>
            </a:r>
          </a:p>
        </p:txBody>
      </p:sp>
      <p:sp>
        <p:nvSpPr>
          <p:cNvPr id="59395" name="Rectangle 3"/>
          <p:cNvSpPr>
            <a:spLocks noGrp="1" noChangeArrowheads="1"/>
          </p:cNvSpPr>
          <p:nvPr>
            <p:ph sz="half" idx="1"/>
          </p:nvPr>
        </p:nvSpPr>
        <p:spPr/>
        <p:txBody>
          <a:bodyPr>
            <a:noAutofit/>
          </a:bodyPr>
          <a:lstStyle/>
          <a:p>
            <a:pPr eaLnBrk="1" hangingPunct="1">
              <a:lnSpc>
                <a:spcPct val="90000"/>
              </a:lnSpc>
            </a:pPr>
            <a:r>
              <a:rPr lang="en-US" sz="2400" dirty="0"/>
              <a:t>The failure to understand “contested” markets has led to serious efforts to break up American corporations.</a:t>
            </a:r>
          </a:p>
          <a:p>
            <a:pPr eaLnBrk="1" hangingPunct="1">
              <a:lnSpc>
                <a:spcPct val="90000"/>
              </a:lnSpc>
            </a:pPr>
            <a:r>
              <a:rPr lang="en-US" sz="2400" dirty="0"/>
              <a:t>The U.S. Justice Department  accused IBM of being a monopoly.</a:t>
            </a:r>
          </a:p>
          <a:p>
            <a:pPr eaLnBrk="1" hangingPunct="1">
              <a:lnSpc>
                <a:spcPct val="90000"/>
              </a:lnSpc>
            </a:pPr>
            <a:r>
              <a:rPr lang="en-US" sz="2400" dirty="0"/>
              <a:t>It was accused of preempting competition by controlling a large share of the market.</a:t>
            </a:r>
          </a:p>
        </p:txBody>
      </p:sp>
      <p:pic>
        <p:nvPicPr>
          <p:cNvPr id="59396" name="Picture 5"/>
          <p:cNvPicPr>
            <a:picLocks noChangeAspect="1" noChangeArrowheads="1"/>
          </p:cNvPicPr>
          <p:nvPr/>
        </p:nvPicPr>
        <p:blipFill>
          <a:blip r:embed="rId2" cstate="print"/>
          <a:srcRect/>
          <a:stretch>
            <a:fillRect/>
          </a:stretch>
        </p:blipFill>
        <p:spPr bwMode="auto">
          <a:xfrm>
            <a:off x="4924425" y="1905000"/>
            <a:ext cx="4219575" cy="3305175"/>
          </a:xfrm>
          <a:prstGeom prst="rect">
            <a:avLst/>
          </a:prstGeom>
          <a:noFill/>
          <a:ln w="9525" algn="ctr">
            <a:noFill/>
            <a:miter lim="800000"/>
            <a:headEnd/>
            <a:tailEnd/>
          </a:ln>
        </p:spPr>
      </p:pic>
    </p:spTree>
    <p:extLst>
      <p:ext uri="{BB962C8B-B14F-4D97-AF65-F5344CB8AC3E}">
        <p14:creationId xmlns:p14="http://schemas.microsoft.com/office/powerpoint/2010/main" val="2949280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eaLnBrk="1" hangingPunct="1"/>
            <a:r>
              <a:rPr lang="en-US" sz="4000" dirty="0"/>
              <a:t>The U.S Department of Justice Relents</a:t>
            </a:r>
          </a:p>
        </p:txBody>
      </p:sp>
      <p:sp>
        <p:nvSpPr>
          <p:cNvPr id="6" name="Content Placeholder 5"/>
          <p:cNvSpPr>
            <a:spLocks noGrp="1"/>
          </p:cNvSpPr>
          <p:nvPr>
            <p:ph sz="half" idx="2"/>
          </p:nvPr>
        </p:nvSpPr>
        <p:spPr/>
        <p:txBody>
          <a:bodyPr>
            <a:normAutofit fontScale="92500" lnSpcReduction="20000"/>
          </a:bodyPr>
          <a:lstStyle/>
          <a:p>
            <a:r>
              <a:rPr lang="en-US" dirty="0"/>
              <a:t>For over 10 years - - 1969 – 1982, after thousands of court hours and millions of dollars in legal fees, the case was dropped.</a:t>
            </a:r>
          </a:p>
          <a:p>
            <a:r>
              <a:rPr lang="en-US" dirty="0"/>
              <a:t>You don’t promote competition by attacking competitors.</a:t>
            </a:r>
          </a:p>
          <a:p>
            <a:r>
              <a:rPr lang="en-US" dirty="0"/>
              <a:t>Lesson? Perhaps it is better to go after barriers to entry.</a:t>
            </a:r>
          </a:p>
          <a:p>
            <a:endParaRPr lang="en-US" dirty="0"/>
          </a:p>
        </p:txBody>
      </p:sp>
      <p:pic>
        <p:nvPicPr>
          <p:cNvPr id="60420" name="Picture 6"/>
          <p:cNvPicPr>
            <a:picLocks noChangeAspect="1" noChangeArrowheads="1"/>
          </p:cNvPicPr>
          <p:nvPr/>
        </p:nvPicPr>
        <p:blipFill>
          <a:blip r:embed="rId2" cstate="print"/>
          <a:srcRect/>
          <a:stretch>
            <a:fillRect/>
          </a:stretch>
        </p:blipFill>
        <p:spPr bwMode="auto">
          <a:xfrm>
            <a:off x="2133600" y="3657600"/>
            <a:ext cx="2076450" cy="2638425"/>
          </a:xfrm>
          <a:prstGeom prst="rect">
            <a:avLst/>
          </a:prstGeom>
          <a:noFill/>
          <a:ln w="9525" algn="ctr">
            <a:noFill/>
            <a:miter lim="800000"/>
            <a:headEnd/>
            <a:tailEnd/>
          </a:ln>
        </p:spPr>
      </p:pic>
      <p:pic>
        <p:nvPicPr>
          <p:cNvPr id="60421" name="Picture 7"/>
          <p:cNvPicPr>
            <a:picLocks noChangeAspect="1" noChangeArrowheads="1"/>
          </p:cNvPicPr>
          <p:nvPr/>
        </p:nvPicPr>
        <p:blipFill>
          <a:blip r:embed="rId3" cstate="print"/>
          <a:srcRect/>
          <a:stretch>
            <a:fillRect/>
          </a:stretch>
        </p:blipFill>
        <p:spPr bwMode="auto">
          <a:xfrm>
            <a:off x="762000" y="1524000"/>
            <a:ext cx="2952750" cy="2000250"/>
          </a:xfrm>
          <a:prstGeom prst="rect">
            <a:avLst/>
          </a:prstGeom>
          <a:noFill/>
          <a:ln w="9525" algn="ctr">
            <a:noFill/>
            <a:miter lim="800000"/>
            <a:headEnd/>
            <a:tailEnd/>
          </a:ln>
        </p:spPr>
      </p:pic>
    </p:spTree>
    <p:extLst>
      <p:ext uri="{BB962C8B-B14F-4D97-AF65-F5344CB8AC3E}">
        <p14:creationId xmlns:p14="http://schemas.microsoft.com/office/powerpoint/2010/main" val="1920652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eaLnBrk="1" hangingPunct="1"/>
            <a:r>
              <a:rPr lang="en-US" sz="4000" dirty="0"/>
              <a:t>Current Cases?</a:t>
            </a:r>
          </a:p>
        </p:txBody>
      </p:sp>
      <p:sp>
        <p:nvSpPr>
          <p:cNvPr id="61443" name="Rectangle 3"/>
          <p:cNvSpPr>
            <a:spLocks noGrp="1" noChangeArrowheads="1"/>
          </p:cNvSpPr>
          <p:nvPr>
            <p:ph sz="half" idx="1"/>
          </p:nvPr>
        </p:nvSpPr>
        <p:spPr>
          <a:xfrm>
            <a:off x="457200" y="1600201"/>
            <a:ext cx="4038600" cy="3429000"/>
          </a:xfrm>
        </p:spPr>
        <p:txBody>
          <a:bodyPr>
            <a:normAutofit/>
          </a:bodyPr>
          <a:lstStyle/>
          <a:p>
            <a:pPr eaLnBrk="1" hangingPunct="1"/>
            <a:r>
              <a:rPr lang="en-US" sz="2400" dirty="0"/>
              <a:t>IBM was the industry leader.</a:t>
            </a:r>
          </a:p>
          <a:p>
            <a:r>
              <a:rPr lang="en-US" sz="2400" dirty="0"/>
              <a:t>What about Micro-soft?</a:t>
            </a:r>
          </a:p>
          <a:p>
            <a:pPr eaLnBrk="1" hangingPunct="1"/>
            <a:r>
              <a:rPr lang="en-US" sz="2400" dirty="0"/>
              <a:t>What about Walmart?</a:t>
            </a:r>
          </a:p>
          <a:p>
            <a:pPr eaLnBrk="1" hangingPunct="1"/>
            <a:r>
              <a:rPr lang="en-US" sz="2400" dirty="0"/>
              <a:t>What about Google? </a:t>
            </a:r>
          </a:p>
          <a:p>
            <a:pPr eaLnBrk="1" hangingPunct="1"/>
            <a:r>
              <a:rPr lang="en-US" sz="2400" dirty="0"/>
              <a:t>What about the merger of United Airlines and American Airlines?</a:t>
            </a:r>
          </a:p>
        </p:txBody>
      </p:sp>
      <p:pic>
        <p:nvPicPr>
          <p:cNvPr id="61444" name="Picture 5"/>
          <p:cNvPicPr>
            <a:picLocks noChangeAspect="1" noChangeArrowheads="1"/>
          </p:cNvPicPr>
          <p:nvPr/>
        </p:nvPicPr>
        <p:blipFill>
          <a:blip r:embed="rId2" cstate="print"/>
          <a:srcRect/>
          <a:stretch>
            <a:fillRect/>
          </a:stretch>
        </p:blipFill>
        <p:spPr bwMode="auto">
          <a:xfrm>
            <a:off x="4934360" y="1500187"/>
            <a:ext cx="1909763" cy="2538413"/>
          </a:xfrm>
          <a:prstGeom prst="rect">
            <a:avLst/>
          </a:prstGeom>
          <a:noFill/>
          <a:ln w="9525" algn="ctr">
            <a:noFill/>
            <a:miter lim="800000"/>
            <a:headEnd/>
            <a:tailEnd/>
          </a:ln>
        </p:spPr>
      </p:pic>
      <p:pic>
        <p:nvPicPr>
          <p:cNvPr id="61445" name="Picture 6"/>
          <p:cNvPicPr>
            <a:picLocks noChangeAspect="1" noChangeArrowheads="1"/>
          </p:cNvPicPr>
          <p:nvPr/>
        </p:nvPicPr>
        <p:blipFill>
          <a:blip r:embed="rId3" cstate="print"/>
          <a:srcRect/>
          <a:stretch>
            <a:fillRect/>
          </a:stretch>
        </p:blipFill>
        <p:spPr bwMode="auto">
          <a:xfrm>
            <a:off x="7052441" y="752475"/>
            <a:ext cx="1905000" cy="2590800"/>
          </a:xfrm>
          <a:prstGeom prst="rect">
            <a:avLst/>
          </a:prstGeom>
          <a:noFill/>
          <a:ln w="9525" algn="ctr">
            <a:noFill/>
            <a:miter lim="800000"/>
            <a:headEnd/>
            <a:tailEnd/>
          </a:ln>
        </p:spPr>
      </p:pic>
      <p:pic>
        <p:nvPicPr>
          <p:cNvPr id="2050" name="Picture 2" descr="http://cdn.sitetrail.com/wp-content/uploads/2011/03/Google-Search-for-iPhone.jpg"/>
          <p:cNvPicPr>
            <a:picLocks noChangeAspect="1" noChangeArrowheads="1"/>
          </p:cNvPicPr>
          <p:nvPr/>
        </p:nvPicPr>
        <p:blipFill>
          <a:blip r:embed="rId4" cstate="print"/>
          <a:srcRect/>
          <a:stretch>
            <a:fillRect/>
          </a:stretch>
        </p:blipFill>
        <p:spPr bwMode="auto">
          <a:xfrm>
            <a:off x="5923401" y="3200400"/>
            <a:ext cx="2971800" cy="1828800"/>
          </a:xfrm>
          <a:prstGeom prst="rect">
            <a:avLst/>
          </a:prstGeom>
          <a:noFill/>
        </p:spPr>
      </p:pic>
      <p:sp>
        <p:nvSpPr>
          <p:cNvPr id="2" name="AutoShape 2" descr="data:image/jpeg;base64,/9j/4AAQSkZJRgABAQAAAQABAAD/2wCEAAkGBwgHBgkIBwgKCgkLDRYPDQwMDRsUFRAWIB0iIiAdHx8kKDQsJCYxJx8fLT0tMTU3Ojo6Iys/RD84QzQ5OjcBCgoKDQwNGg8PGjclHyU3Nzc3Nzc3Nzc3Nzc3Nzc3Nzc3Nzc3Nzc3Nzc3Nzc3Nzc3Nzc3Nzc3Nzc3Nzc3Nzc3N//AABEIAJcAlwMBEQACEQEDEQH/xAAbAAABBQEBAAAAAAAAAAAAAAAAAQIFBgcEA//EADsQAAEDAwIEAwUFBwQDAAAAAAECAwQABREGIRIxQVETYXEHFCIyUhVCgZGhIzNDYrHR4SRTwfAWJXL/xAAaAQACAwEBAAAAAAAAAAAAAAAAAQMEBQYC/8QAKxEAAgICAQMFAAEDBQAAAAAAAAECAwQREgUhMRMiMkFRIxRxoTNhgZHB/9oADAMBAAIRAxEAPwD2xiu22ckJjNGwDhp7GJijYAEmlsBcUCDBp7AXBpbAThzRsA4aNgGDRsBeGjYDeEUxhjtQA7FLYBw0bEJw0bGAoAKYh9eRhQAYpAAFAC0AJigBfwoAPwoATFAABTAKACgBMUbAUijYAKACgAoATFABijYh1IYlMBelIEOxmkPQi+FCeJagkdyaNgotvsR795trBIVKClDogE1G7UiaOPY/o8Y+obfIkBriW2DslaxsT28qSuTekenjSRLkf9FSplbWhppgFACUwFpAFABQAUAFABQAhoAM0AL+FAC5H00gGSX240Zch3PA3z4Rk15lLieoQc3pFbnaoWoFMJrwx9SsEmqksn8NCGGl8ivuyZMlZU+6taj1Uagc5y8stKMY+BoSrqa8oY5KE/KRsetetCJuyX4Qf9LOKi1nCF8+D/FWq7e2mVLsfl3Ra0lKkhbagpChlKknINWk9me46eh1AhDj6aAD0GKYBSAOfIUwAg0AIBQAvqM0AG300AG300gHYoEGKAOS9I47PLSdxwZqOzumT0dpoz5SsVmGwAUK9I8hxUAJxbEdKA2L+8ThXIcqYjutF5lWpfCk+LHPzNKP9KljZx8kNtMZLZeIUpidFRJjKy2roeY8jVyMtozbK3B6Z7Yr0RhimAmKAFoADQAYpgGKQBigA2oDQYNAwwaAPOcjjgSEdS2ajkSVv3IzMnJz5Vm6NnYE0CDNMTDI7UtgKDimmALwQD25V6Ez3t1xlWx4uRF44tlJPJQr1GbizxOuM13L3aLtHurGWjwPJ2W0rYg+XcVbhYpdzOtpcDu4TUuyEKYCUAG9ABvQAb0AG9GwDFADgKQC4xSARxJUy4nukivLPUfKMsVsSOxI/I1nS8myNpIB45V6AbSAcDtQAZpgHOgQNuux3UuNqKVA7EGnGfFhKKktF7sWoGbinwZRSiSB3wF1ahYpeDOuoce6Jgo3qfZWGkUwACjYC0AFABQAUALSAWgBwGUkDtXlh+GUyBwyXk9nFD9azpLUjaj4PPNAxQd6YCk0h6EBoGOoFoOXWgWgPxCgBiSpByBjzoTcfA2ky3ac1GAkRrm58IH7N0jl5GrVdm13KN9H2i1nBAUCCDyIPOrCZRfZ6YmKYBigAxQAlAB+FAC0AFID0bzxp9aUvAzLLqnw7nKSf91RqjZ82bFfeKOXNeT2FAx3SkPQmMUALTAKA0AzSDQcYGSogAd6Dy0TmndLXjUSS9bWEJiD5pT6+BseneobciEGe41ORfNO2Fhhpdtj3g3KalPFwoSEtMpHPc74qCHVmpqPHsO7palHlvTEyklXhuJWASniTyJFbldkbIqSMO2t1ycWFSEYUAFIApgFABSA9EcxXlgZlqNPDfZg7uZqld8zXofsRHivJMLQAtIYUAJTAWgDpt0CZc5Yi26M5Jf5lKPujuo9BUc7IwW5M9Ri5dkaDZtH2GxxUz9UyW5Lx2Q2FfsgeoT1V6msm3Pct+mi5XjLxI7LjczfPDjw7bIfjIISzHbJYZHme9ZjstnL3S1svKuuEeyC4To1oe+y7e/EjJCR757u0XXXHOqduSRyr2t8eL7nmPd8jiE55kcUnxfB/h+8huOkD0G9XcLMlQ+K7oq5eHHIXfsztaUl5kPNq4kE44gCBnyzXT0ZEbo7iczkY06Jakh2Kn2VwoAMUAP2pHkNqAHJ50mBm+sUcGoXyOSkg1Tu+Rr4z9hECvBYHUAJQAtAw6UASdgsM+/yXG4fhtNMJzIlPbNsjzPU+VQ3Xqtdz3GDkaDYYavcvs6zJ9ws0fC5U+QnD8w+g5A9M1gZFsLpvk96NKFcq0u3k8JlyjS7q8/boKp8vHCDkeGwgck8R2HoKpSU2vdLjEtxaXxW2etnkNx9S256/XIJcKiluGxkpSSNiamo0vhHt+siu8bb7/hxX0yosyY3IVGskZMhYLg+J145zkAd816jCPNt7k/8Bz3H8RyW+O662pdsY8NHNV0uW7iv/lO2B605yjH5Pv8AiCMW12/7HW+QUTFt2jxLxOwUuyn18LDPcCrdN8qWpy7L8K1tULYuK7v9JdibGefXGRJadktgF5LZyEnrg9RXS416tgpeDmcvFdE9eToqyVNiGgWxcUAFADk0mBQddI4b2g/U0DVS7yjVxfgV6oy0OoGFB5EoAldOWKXqGf7tHPhsNgKkyCNmkZ/r2FV7740x2yWqtzZpN9l2vTNuYs0Jssx2wFlpA4nH1nuOZNc1kSsypa3pGxTGNMd62zlkMLk6VgG8kxUyH1yXWEu8A4BskLI598V4k3TqNK22el/K3Kxa0Q8R2XdT7tYwm3Wxvb3tKBlzyQDyHnvTkoUe633Sf0NOU3qvsv08HZLUKUYGmo3vlwVu/KWeIo9Vd6ljFyXqXvjH6R4lLT4VLb/S1ttWmSzFf1RMjN3ZlsNonugBDuemOWRyzShY8ncKuwpV+j7pdyEmafv91nuC7tLZtDf7kRFcaX+x4h0qSXDEr3WtzZ5TeRLU3pEJeb001ITYbMyW4qBwrDQIUtXb086t4VC4/wBRkPuQ5FmpelUdUox9IWdCo6mvtacMFSty0g7nHlXrHusycjcXqMTxdXXTTqS3JnbpW8Lu8dxLiQp5gArWnkR/euijfDw33OdtxZfKK7E3zAqwUmtBQIKAHCkMpHtCRw3CE5n5miPyNVbvo1MN+1lXqFFsXFMBaBHXabZNvVwag25vjecI+I/K2nqpXlUVtqrjyZ7hDm9Gp2IW6AzJt1pAeatbXiuOKOz0g8ivy22Haucvula/Us+JrV1xglCPyZAyHodjzPuT7km4ylEqcxlxxR5pQPup/tVZerly1DtFFlcKFuXdnfPhIu2nLTcr6nwBBUtp6N4nwI4jlKldzipHOUIcaO7/AEiUVKfK3+5BGRN1K4Y9tWYVpa+EyAMKc8kjtXrjDDXOz3TY1KeR7a+0TtkyrZpS3pabbOVfK2k/E6eqlGoaq7uoWNvwSTnXiwIu1WuRqSR9qXzKo6v3EYclfh0H9at5OTXhw9Knz9lemqd79SzweuotVyras26xy3YqWceMtlWAn+QdKsdNxG16tr8kWbfFfxwRPaavd3jWhdyv0pt5JTxp8ZhBUhvuTjOTVbMyHK70akS49KVfqWFXuWvLjLlOPGJalNAnwg7CCiE+ua2sfFUIL9M665yb14LVar7OgaReuC2IDTy0FY8KKlA3OE5HWsqdznmKuL7IvRpUcdykQdn1Wp9ZF4UlJUMh5KQE57EdK6queo6OZux+T3EtGKsFABSYDhvSGVD2iN5EJzoMj9RVe5djQwn5Kd1qBF4dTAaTjoSTyA5k9qTegS2aPbbZN05Y2o8JDabzdk5lyDyhs8gkfzeVYmdlVpvm+34aGNRJ/E7HXIel9KcLLDrz8yZwBI3ckLA2Kj+NZsYzyobk9L/wuycaJdvJHQraW3F3XUDra5pHJf7uMn6U9zUVlzf8GP4JI16/ltH2G9PXadMQuGh/TrifDfaeG7qvqSfqFWtQwYd37mRPllS7eCVudvbsdnEmzx3ZtuQAG24yCpaPJYG48zVb0JZd3JvaJFeqYcWtNFHs9tf1PcHLhdFKEVB4ODGN+iQD261pZGRDAqVVXkq1VSyZ85+Cd1PeRZIjcaEAmW4OFCU8mkDr5VR6fiPJn6k/BYy8hUw4R8lb0nZTd563ZWVRWTxOqP8AEWela3UcpY1XCBRw6XbPmyX19cfDYatTWQHEhbwHRA+VNUujY/Ju6Ra6hbxXpxKnAimbPjxEDJdcSkgdB1rcyLPSrcjKphzmol+1koQtLqjI24lNsgDsK5vpe7cvkzYzfZRxRQmj8GCCoDsM11y7ruYHjyazV0wwoAUUgKz7QEf+sZV9K/8AkVFYtxZdw3ptFDHOqxojyNtudMC0aDs/juP3Z5vj8BYahJUNlSDyOOoGxrPzMmNSSZZoolY9xLZqm6RrKsNulbzraUsstj4lOuDmfzPOucdU8q7f0vJrxsjTVr7Z66bhShpaW7cnAucmV706T/CSodO2AK95E42xddP1/k81p1y5WfZUJpf1fdlRoKyi0xvncOwWatVKvp1POz5sibllWcY/FFqcMG025KnOFiHHTgD/AIx3NY6jblWrXds0NxohvwkUy0zb1eNTLk2qa/CIG7jasBtsckkcifWuimqsHH013MeLnlXN/RpErUFtiQVyL/DbeQ0MB9kBKlH0GN6x6Jf1dnFx7l+yDohuLKHNb0jqG4Keh3e5W+XIOzMuOpweQBHQV0Vali1612MqW7Zf7l3tFgg2e1Nspu8PwmQVuuLynKjzJrn8hf1Vu1I0qpejXpooV003IuNxkTV6m0+Q6vKcyTkJ6fdrocVqmpQ14My1+pNyJTRmlEsXgynNQ2d8MtH4GFlRSTsDyqr1O9Sp4vtsmxFqfLWyS1vDsYjRGbpqLwB4hWEsx1LK+nQVU6VU4Tbh3ZPm2c9JorSF+z+Kj9s3fLkrqUktJ/Uit1+v9Gd7F5LvitY5sAKAHAUAQWt0Z068pIBKSNyOW4qOfxZaxXqzRnCTkDGfxqqvBqj20OuLQ2wOJ1aghCcZyTtSlLS2Hl6NltERi2PwrdxJLdtZKiD/ABXQMrPnvXJ3Tlk5WvpG3XFU4+/0rNihvTX1X26ALmylFTTahswgnYDzqPMyVFuqrwiXGr5e+xdxzWpnmdVC1w2ESoTifBuAUchaFEA8uWBmrOLjxx6vVsfdkF85XT4QXgnxY2LAEW+GAIfD4jLp++k9SepFZ2Y7LLeT7p+C1juEYaRmuqLuu8T0sxwTFZXwMIG/GrPzGuiwMWOJVzn5MrKvd9nGPgvFhtAtNubjIBU6vC3lkbqV/YVzmdkvItZq41KqrKbra6++3L3RtWY8Y4xn519T+FdB0nF9Kvm/LM3Ov5S4L6O72eW0KceujieLwj4TII2yfmNVut5LS9KLJen0J7sZ2e0Od4VvYgIxmUrjd33KB/c1B0THUpuyXhE3UbeMeJREpQR8ifyrqtrRiMv3s6ioatMiXwJCpD/CNvuprlOt28reJtdOhqGyJ9or/Fe4zA2DUcHbuSav9Ehxq5FbqMt2KJWkKzW6ZxsNXjnwoAUUgIzVaOPTVwGOTXEKjn4J8Z/yoyxB2HpVReDZLv7OLSh0TtSSkLU1ad2WxgBxzB5+mR+VUcy164R8snpgnLbJjQbsq/6iavVxy2ysLRFZI6nmT3rInOFH8MfL8l/jKxepLwR+qb4q0te5Rk5nvZQAnmgcs1WwML1ZOyzwixlZHBKEPLOvTVk+x4X7Q5mvjifVzIzyTUOfl+tPiu0Ue8ahVx2/LH3zWLNsIssqEm5w+HMhor4S1nkEqHXyrQ6ZiWWw5S/4KeZbGM9RH6V0fAeV9s2OUZkZaf2EaSOB5jvn6vWvfUL7Zx9OB5xYQjLnMNZXddhgBBSpuc8rgbQsYIH3lb1ndPwnfbqS7IuZWSoQ9pl6W3X3UtNpK3XVbdck9a62co017+kYaTnL+5rdpgot8GNAaSQGk4UfqV941w2Vc7rXI6SqtVwSM51RP+0b9JcCstNENNg9k/5rrum46qx0vtmHl287WRLhwg458hWg9Iqmr6djCLY4MXGD4YK/U71w2fZ6l8pHRY0OFKRQtYuePqSWock4bGPIf5rqem18caJjZkuVzIj5fL1rRKpsmDV854KQCUDRyXpPiWacg/7Cj+VeWSVf6iMhU4EN8Z5YyaoN6N1dzW7NCW1pCZplpXhuIgpflunmHHidh6JA/OsfLs9N+t+Fymvl7f09TKjafiszlqS2zD4SEdVcI5DzrApVt9+4+TWsca6+MvBGyLAlesJd7fc8WHI4ZMBfPjCgD+h2rTzcn0alTDy/JTxKecvUl9HdeLnHtEByXI+YE+GnO614zWVi47vsUUi7fbGqD2ZrBhyr/dFNj4nHyXXV9EjPOuttujiUd/ow4QlfYazGYRGZZaYwlLKAlBzyA61xkrJTnyXlm/GMYx4vwVa7e0SW9MfhyYEK6WxtXAhuQkhW22Qsf2rrcTGlGpNvuYV9sebSXY99Hx9K3KW5cGrTcLe4weE+HIDjRUewO9VOpXcIqux+fwnw63L3RRY7uqxQbc9KdvL8dI+HjcjKWQT2AG9ZOJj1W2pQb7F+66yMdyRnQs2lVDKdaN775cgOA/0rrFK1JLiYrUW9nVbbBpyTcI7SNXMurLgwhEFzfHniosi+UK25LSPddSlNJGjtxLSwPiuryg2nkiOeQHmK5PVM5b5eWbXOxR+Jm9w/8KcnyXXH7/LUp1RUlCUNJz5HGa6yiNqrUV4MO2SdjkzwRctJQ18UTSsh9X1TZpVn8BU3pWPyzxziaFWuc0GKADFA0eUtHiQpCD95pQ/SvL8HqHyRlen4AuWoLdBV8j8pIUP5QrJ/QVm2vUWzoILwbHamwuNqJzhHjSVF0nnsNkj0AArlbbndzX0bcKvT4tGZ6pkvXe+RrY0v4G1BJHLKj1/Cr/ToRpxnc/JVy27bvSRp1jix5NrTZE5Q5FT/AKNfbuM9s1l83kbUvJccPQ04+PsyvW89cm+uRVZS3CPhFHQL+8a3emY6pr2/LM3Mudk9LwWL2e28RrUuatOHZSjwkHkgbY8t6yes5Dlb6a8F3p9Woczs1ldFWqyqLBIfkK8JKhzHeoOl46tyO/0S5tvCrt9mZH4EEHfA512XaKMDz3NR0rBEKyRG8AKcT4yz3Jriuo3O3JZ0OHBQqIH2jyyEQIQ6lTqx0ONhWl0GrblMq9SlrjEpYJSNzv1rpPoySy+z9sOX1bysHwGSoZ89qxutz40KP6X+nx3bsvN0eLVsmrBxwsqNc1jLd0UbFnwZkTa+IFeckqJ/Wu+gtRSOWl3ex/zV7Ej/2Q=="/>
          <p:cNvSpPr>
            <a:spLocks noChangeAspect="1" noChangeArrowheads="1"/>
          </p:cNvSpPr>
          <p:nvPr/>
        </p:nvSpPr>
        <p:spPr bwMode="auto">
          <a:xfrm>
            <a:off x="155575" y="-685800"/>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wgHBgkIBwgKCgkLDRYPDQwMDRsUFRAWIB0iIiAdHx8kKDQsJCYxJx8fLT0tMTU3Ojo6Iys/RD84QzQ5OjcBCgoKDQwNGg8PGjclHyU3Nzc3Nzc3Nzc3Nzc3Nzc3Nzc3Nzc3Nzc3Nzc3Nzc3Nzc3Nzc3Nzc3Nzc3Nzc3Nzc3N//AABEIAJcAlwMBEQACEQEDEQH/xAAbAAABBQEBAAAAAAAAAAAAAAAAAQIFBgcEA//EADsQAAEDAwIEAwUFBwQDAAAAAAECAwQABREGIRIxQVETYXEHFCIyUhVCgZGhIzNDYrHR4SRTwfAWJXL/xAAaAQACAwEBAAAAAAAAAAAAAAAAAQMEBQYC/8QAKxEAAgICAQMFAAEDBQAAAAAAAAECAwQREgUhMRMiMkFRIxRxoTNhgZHB/9oADAMBAAIRAxEAPwD2xiu22ckJjNGwDhp7GJijYAEmlsBcUCDBp7AXBpbAThzRsA4aNgGDRsBeGjYDeEUxhjtQA7FLYBw0bEJw0bGAoAKYh9eRhQAYpAAFAC0AJigBfwoAPwoATFAABTAKACgBMUbAUijYAKACgAoATFABijYh1IYlMBelIEOxmkPQi+FCeJagkdyaNgotvsR795trBIVKClDogE1G7UiaOPY/o8Y+obfIkBriW2DslaxsT28qSuTekenjSRLkf9FSplbWhppgFACUwFpAFABQAUAFABQAhoAM0AL+FAC5H00gGSX240Zch3PA3z4Rk15lLieoQc3pFbnaoWoFMJrwx9SsEmqksn8NCGGl8ivuyZMlZU+6taj1Uagc5y8stKMY+BoSrqa8oY5KE/KRsetetCJuyX4Qf9LOKi1nCF8+D/FWq7e2mVLsfl3Ra0lKkhbagpChlKknINWk9me46eh1AhDj6aAD0GKYBSAOfIUwAg0AIBQAvqM0AG300AG300gHYoEGKAOS9I47PLSdxwZqOzumT0dpoz5SsVmGwAUK9I8hxUAJxbEdKA2L+8ThXIcqYjutF5lWpfCk+LHPzNKP9KljZx8kNtMZLZeIUpidFRJjKy2roeY8jVyMtozbK3B6Z7Yr0RhimAmKAFoADQAYpgGKQBigA2oDQYNAwwaAPOcjjgSEdS2ajkSVv3IzMnJz5Vm6NnYE0CDNMTDI7UtgKDimmALwQD25V6Ez3t1xlWx4uRF44tlJPJQr1GbizxOuM13L3aLtHurGWjwPJ2W0rYg+XcVbhYpdzOtpcDu4TUuyEKYCUAG9ABvQAb0AG9GwDFADgKQC4xSARxJUy4nukivLPUfKMsVsSOxI/I1nS8myNpIB45V6AbSAcDtQAZpgHOgQNuux3UuNqKVA7EGnGfFhKKktF7sWoGbinwZRSiSB3wF1ahYpeDOuoce6Jgo3qfZWGkUwACjYC0AFABQAUALSAWgBwGUkDtXlh+GUyBwyXk9nFD9azpLUjaj4PPNAxQd6YCk0h6EBoGOoFoOXWgWgPxCgBiSpByBjzoTcfA2ky3ac1GAkRrm58IH7N0jl5GrVdm13KN9H2i1nBAUCCDyIPOrCZRfZ6YmKYBigAxQAlAB+FAC0AFID0bzxp9aUvAzLLqnw7nKSf91RqjZ82bFfeKOXNeT2FAx3SkPQmMUALTAKA0AzSDQcYGSogAd6Dy0TmndLXjUSS9bWEJiD5pT6+BseneobciEGe41ORfNO2Fhhpdtj3g3KalPFwoSEtMpHPc74qCHVmpqPHsO7palHlvTEyklXhuJWASniTyJFbldkbIqSMO2t1ycWFSEYUAFIApgFABSA9EcxXlgZlqNPDfZg7uZqld8zXofsRHivJMLQAtIYUAJTAWgDpt0CZc5Yi26M5Jf5lKPujuo9BUc7IwW5M9Ri5dkaDZtH2GxxUz9UyW5Lx2Q2FfsgeoT1V6msm3Pct+mi5XjLxI7LjczfPDjw7bIfjIISzHbJYZHme9ZjstnL3S1svKuuEeyC4To1oe+y7e/EjJCR757u0XXXHOqduSRyr2t8eL7nmPd8jiE55kcUnxfB/h+8huOkD0G9XcLMlQ+K7oq5eHHIXfsztaUl5kPNq4kE44gCBnyzXT0ZEbo7iczkY06Jakh2Kn2VwoAMUAP2pHkNqAHJ50mBm+sUcGoXyOSkg1Tu+Rr4z9hECvBYHUAJQAtAw6UASdgsM+/yXG4fhtNMJzIlPbNsjzPU+VQ3Xqtdz3GDkaDYYavcvs6zJ9ws0fC5U+QnD8w+g5A9M1gZFsLpvk96NKFcq0u3k8JlyjS7q8/boKp8vHCDkeGwgck8R2HoKpSU2vdLjEtxaXxW2etnkNx9S256/XIJcKiluGxkpSSNiamo0vhHt+siu8bb7/hxX0yosyY3IVGskZMhYLg+J145zkAd816jCPNt7k/8Bz3H8RyW+O662pdsY8NHNV0uW7iv/lO2B605yjH5Pv8AiCMW12/7HW+QUTFt2jxLxOwUuyn18LDPcCrdN8qWpy7L8K1tULYuK7v9JdibGefXGRJadktgF5LZyEnrg9RXS416tgpeDmcvFdE9eToqyVNiGgWxcUAFADk0mBQddI4b2g/U0DVS7yjVxfgV6oy0OoGFB5EoAldOWKXqGf7tHPhsNgKkyCNmkZ/r2FV7740x2yWqtzZpN9l2vTNuYs0Jssx2wFlpA4nH1nuOZNc1kSsypa3pGxTGNMd62zlkMLk6VgG8kxUyH1yXWEu8A4BskLI598V4k3TqNK22el/K3Kxa0Q8R2XdT7tYwm3Wxvb3tKBlzyQDyHnvTkoUe633Sf0NOU3qvsv08HZLUKUYGmo3vlwVu/KWeIo9Vd6ljFyXqXvjH6R4lLT4VLb/S1ttWmSzFf1RMjN3ZlsNonugBDuemOWRyzShY8ncKuwpV+j7pdyEmafv91nuC7tLZtDf7kRFcaX+x4h0qSXDEr3WtzZ5TeRLU3pEJeb001ITYbMyW4qBwrDQIUtXb086t4VC4/wBRkPuQ5FmpelUdUox9IWdCo6mvtacMFSty0g7nHlXrHusycjcXqMTxdXXTTqS3JnbpW8Lu8dxLiQp5gArWnkR/euijfDw33OdtxZfKK7E3zAqwUmtBQIKAHCkMpHtCRw3CE5n5miPyNVbvo1MN+1lXqFFsXFMBaBHXabZNvVwag25vjecI+I/K2nqpXlUVtqrjyZ7hDm9Gp2IW6AzJt1pAeatbXiuOKOz0g8ivy22Haucvula/Us+JrV1xglCPyZAyHodjzPuT7km4ylEqcxlxxR5pQPup/tVZerly1DtFFlcKFuXdnfPhIu2nLTcr6nwBBUtp6N4nwI4jlKldzipHOUIcaO7/AEiUVKfK3+5BGRN1K4Y9tWYVpa+EyAMKc8kjtXrjDDXOz3TY1KeR7a+0TtkyrZpS3pabbOVfK2k/E6eqlGoaq7uoWNvwSTnXiwIu1WuRqSR9qXzKo6v3EYclfh0H9at5OTXhw9Knz9lemqd79SzweuotVyras26xy3YqWceMtlWAn+QdKsdNxG16tr8kWbfFfxwRPaavd3jWhdyv0pt5JTxp8ZhBUhvuTjOTVbMyHK70akS49KVfqWFXuWvLjLlOPGJalNAnwg7CCiE+ua2sfFUIL9M665yb14LVar7OgaReuC2IDTy0FY8KKlA3OE5HWsqdznmKuL7IvRpUcdykQdn1Wp9ZF4UlJUMh5KQE57EdK6queo6OZux+T3EtGKsFABSYDhvSGVD2iN5EJzoMj9RVe5djQwn5Kd1qBF4dTAaTjoSTyA5k9qTegS2aPbbZN05Y2o8JDabzdk5lyDyhs8gkfzeVYmdlVpvm+34aGNRJ/E7HXIel9KcLLDrz8yZwBI3ckLA2Kj+NZsYzyobk9L/wuycaJdvJHQraW3F3XUDra5pHJf7uMn6U9zUVlzf8GP4JI16/ltH2G9PXadMQuGh/TrifDfaeG7qvqSfqFWtQwYd37mRPllS7eCVudvbsdnEmzx3ZtuQAG24yCpaPJYG48zVb0JZd3JvaJFeqYcWtNFHs9tf1PcHLhdFKEVB4ODGN+iQD261pZGRDAqVVXkq1VSyZ85+Cd1PeRZIjcaEAmW4OFCU8mkDr5VR6fiPJn6k/BYy8hUw4R8lb0nZTd563ZWVRWTxOqP8AEWela3UcpY1XCBRw6XbPmyX19cfDYatTWQHEhbwHRA+VNUujY/Ju6Ra6hbxXpxKnAimbPjxEDJdcSkgdB1rcyLPSrcjKphzmol+1koQtLqjI24lNsgDsK5vpe7cvkzYzfZRxRQmj8GCCoDsM11y7ruYHjyazV0wwoAUUgKz7QEf+sZV9K/8AkVFYtxZdw3ptFDHOqxojyNtudMC0aDs/juP3Z5vj8BYahJUNlSDyOOoGxrPzMmNSSZZoolY9xLZqm6RrKsNulbzraUsstj4lOuDmfzPOucdU8q7f0vJrxsjTVr7Z66bhShpaW7cnAucmV706T/CSodO2AK95E42xddP1/k81p1y5WfZUJpf1fdlRoKyi0xvncOwWatVKvp1POz5sibllWcY/FFqcMG025KnOFiHHTgD/AIx3NY6jblWrXds0NxohvwkUy0zb1eNTLk2qa/CIG7jasBtsckkcifWuimqsHH013MeLnlXN/RpErUFtiQVyL/DbeQ0MB9kBKlH0GN6x6Jf1dnFx7l+yDohuLKHNb0jqG4Keh3e5W+XIOzMuOpweQBHQV0Vali1612MqW7Zf7l3tFgg2e1Nspu8PwmQVuuLynKjzJrn8hf1Vu1I0qpejXpooV003IuNxkTV6m0+Q6vKcyTkJ6fdrocVqmpQ14My1+pNyJTRmlEsXgynNQ2d8MtH4GFlRSTsDyqr1O9Sp4vtsmxFqfLWyS1vDsYjRGbpqLwB4hWEsx1LK+nQVU6VU4Tbh3ZPm2c9JorSF+z+Kj9s3fLkrqUktJ/Uit1+v9Gd7F5LvitY5sAKAHAUAQWt0Z068pIBKSNyOW4qOfxZaxXqzRnCTkDGfxqqvBqj20OuLQ2wOJ1aghCcZyTtSlLS2Hl6NltERi2PwrdxJLdtZKiD/ABXQMrPnvXJ3Tlk5WvpG3XFU4+/0rNihvTX1X26ALmylFTTahswgnYDzqPMyVFuqrwiXGr5e+xdxzWpnmdVC1w2ESoTifBuAUchaFEA8uWBmrOLjxx6vVsfdkF85XT4QXgnxY2LAEW+GAIfD4jLp++k9SepFZ2Y7LLeT7p+C1juEYaRmuqLuu8T0sxwTFZXwMIG/GrPzGuiwMWOJVzn5MrKvd9nGPgvFhtAtNubjIBU6vC3lkbqV/YVzmdkvItZq41KqrKbra6++3L3RtWY8Y4xn519T+FdB0nF9Kvm/LM3Ov5S4L6O72eW0KceujieLwj4TII2yfmNVut5LS9KLJen0J7sZ2e0Od4VvYgIxmUrjd33KB/c1B0THUpuyXhE3UbeMeJREpQR8ifyrqtrRiMv3s6ioatMiXwJCpD/CNvuprlOt28reJtdOhqGyJ9or/Fe4zA2DUcHbuSav9Ehxq5FbqMt2KJWkKzW6ZxsNXjnwoAUUgIzVaOPTVwGOTXEKjn4J8Z/yoyxB2HpVReDZLv7OLSh0TtSSkLU1ad2WxgBxzB5+mR+VUcy164R8snpgnLbJjQbsq/6iavVxy2ysLRFZI6nmT3rInOFH8MfL8l/jKxepLwR+qb4q0te5Rk5nvZQAnmgcs1WwML1ZOyzwixlZHBKEPLOvTVk+x4X7Q5mvjifVzIzyTUOfl+tPiu0Ue8ahVx2/LH3zWLNsIssqEm5w+HMhor4S1nkEqHXyrQ6ZiWWw5S/4KeZbGM9RH6V0fAeV9s2OUZkZaf2EaSOB5jvn6vWvfUL7Zx9OB5xYQjLnMNZXddhgBBSpuc8rgbQsYIH3lb1ndPwnfbqS7IuZWSoQ9pl6W3X3UtNpK3XVbdck9a62co017+kYaTnL+5rdpgot8GNAaSQGk4UfqV941w2Vc7rXI6SqtVwSM51RP+0b9JcCstNENNg9k/5rrum46qx0vtmHl287WRLhwg458hWg9Iqmr6djCLY4MXGD4YK/U71w2fZ6l8pHRY0OFKRQtYuePqSWock4bGPIf5rqem18caJjZkuVzIj5fL1rRKpsmDV854KQCUDRyXpPiWacg/7Cj+VeWSVf6iMhU4EN8Z5YyaoN6N1dzW7NCW1pCZplpXhuIgpflunmHHidh6JA/OsfLs9N+t+Fymvl7f09TKjafiszlqS2zD4SEdVcI5DzrApVt9+4+TWsca6+MvBGyLAlesJd7fc8WHI4ZMBfPjCgD+h2rTzcn0alTDy/JTxKecvUl9HdeLnHtEByXI+YE+GnO614zWVi47vsUUi7fbGqD2ZrBhyr/dFNj4nHyXXV9EjPOuttujiUd/ow4QlfYazGYRGZZaYwlLKAlBzyA61xkrJTnyXlm/GMYx4vwVa7e0SW9MfhyYEK6WxtXAhuQkhW22Qsf2rrcTGlGpNvuYV9sebSXY99Hx9K3KW5cGrTcLe4weE+HIDjRUewO9VOpXcIqux+fwnw63L3RRY7uqxQbc9KdvL8dI+HjcjKWQT2AG9ZOJj1W2pQb7F+66yMdyRnQs2lVDKdaN775cgOA/0rrFK1JLiYrUW9nVbbBpyTcI7SNXMurLgwhEFzfHniosi+UK25LSPddSlNJGjtxLSwPiuryg2nkiOeQHmK5PVM5b5eWbXOxR+Jm9w/8KcnyXXH7/LUp1RUlCUNJz5HGa6yiNqrUV4MO2SdjkzwRctJQ18UTSsh9X1TZpVn8BU3pWPyzxziaFWuc0GKADFA0eUtHiQpCD95pQ/SvL8HqHyRlen4AuWoLdBV8j8pIUP5QrJ/QVm2vUWzoILwbHamwuNqJzhHjSVF0nnsNkj0AArlbbndzX0bcKvT4tGZ6pkvXe+RrY0v4G1BJHLKj1/Cr/ToRpxnc/JVy27bvSRp1jix5NrTZE5Q5FT/AKNfbuM9s1l83kbUvJccPQ04+PsyvW89cm+uRVZS3CPhFHQL+8a3emY6pr2/LM3Mudk9LwWL2e28RrUuatOHZSjwkHkgbY8t6yes5Dlb6a8F3p9Woczs1ldFWqyqLBIfkK8JKhzHeoOl46tyO/0S5tvCrt9mZH4EEHfA512XaKMDz3NR0rBEKyRG8AKcT4yz3Jriuo3O3JZ0OHBQqIH2jyyEQIQ6lTqx0ONhWl0GrblMq9SlrjEpYJSNzv1rpPoySy+z9sOX1bysHwGSoZ89qxutz40KP6X+nx3bsvN0eLVsmrBxwsqNc1jLd0UbFnwZkTa+IFeckqJ/Wu+gtRSOWl3ex/zV7Ej/2Q=="/>
          <p:cNvSpPr>
            <a:spLocks noChangeAspect="1" noChangeArrowheads="1"/>
          </p:cNvSpPr>
          <p:nvPr/>
        </p:nvSpPr>
        <p:spPr bwMode="auto">
          <a:xfrm>
            <a:off x="307975" y="-533400"/>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lh6.googleusercontent.com/-2Rh5Ylo37ew/AAAAAAAAAAI/AAAAAAAAADo/tWxLrICo31Q/s120-c/ph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5233330"/>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erican Airline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7050" y="5461930"/>
            <a:ext cx="5924550" cy="914401"/>
          </a:xfrm>
          <a:prstGeom prst="rect">
            <a:avLst/>
          </a:prstGeom>
          <a:noFill/>
          <a:extLst>
            <a:ext uri="{909E8E84-426E-40DD-AFC4-6F175D3DCCD1}">
              <a14:hiddenFill xmlns:a14="http://schemas.microsoft.com/office/drawing/2010/main">
                <a:solidFill>
                  <a:srgbClr val="FFFFFF"/>
                </a:solidFill>
              </a14:hiddenFill>
            </a:ext>
          </a:extLst>
        </p:spPr>
      </p:pic>
      <p:sp>
        <p:nvSpPr>
          <p:cNvPr id="4" name="Cross 3"/>
          <p:cNvSpPr/>
          <p:nvPr/>
        </p:nvSpPr>
        <p:spPr>
          <a:xfrm>
            <a:off x="1981200" y="5461930"/>
            <a:ext cx="933450" cy="8001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783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sz="4000" dirty="0"/>
              <a:t>Questions</a:t>
            </a:r>
          </a:p>
        </p:txBody>
      </p:sp>
      <p:pic>
        <p:nvPicPr>
          <p:cNvPr id="10242" name="Picture 2" descr="http://www.gaychristian101.com/images/DesperateQuestions.jpg"/>
          <p:cNvPicPr>
            <a:picLocks noChangeAspect="1" noChangeArrowheads="1"/>
          </p:cNvPicPr>
          <p:nvPr/>
        </p:nvPicPr>
        <p:blipFill>
          <a:blip r:embed="rId2" cstate="print"/>
          <a:srcRect/>
          <a:stretch>
            <a:fillRect/>
          </a:stretch>
        </p:blipFill>
        <p:spPr bwMode="auto">
          <a:xfrm>
            <a:off x="3352800" y="2209800"/>
            <a:ext cx="2381250" cy="2209800"/>
          </a:xfrm>
          <a:prstGeom prst="rect">
            <a:avLst/>
          </a:prstGeom>
          <a:noFill/>
        </p:spPr>
      </p:pic>
    </p:spTree>
    <p:extLst>
      <p:ext uri="{BB962C8B-B14F-4D97-AF65-F5344CB8AC3E}">
        <p14:creationId xmlns:p14="http://schemas.microsoft.com/office/powerpoint/2010/main" val="259664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Autofit/>
          </a:bodyPr>
          <a:lstStyle/>
          <a:p>
            <a:pPr eaLnBrk="1" hangingPunct="1"/>
            <a:r>
              <a:rPr lang="en-US" sz="4000" dirty="0"/>
              <a:t>Not All Monopolies Are Big: Competition in Unexpected Places</a:t>
            </a:r>
          </a:p>
        </p:txBody>
      </p:sp>
      <p:sp>
        <p:nvSpPr>
          <p:cNvPr id="55299" name="Rectangle 3"/>
          <p:cNvSpPr>
            <a:spLocks noGrp="1" noChangeArrowheads="1"/>
          </p:cNvSpPr>
          <p:nvPr>
            <p:ph sz="half" idx="1"/>
          </p:nvPr>
        </p:nvSpPr>
        <p:spPr/>
        <p:txBody>
          <a:bodyPr>
            <a:normAutofit/>
          </a:bodyPr>
          <a:lstStyle/>
          <a:p>
            <a:pPr eaLnBrk="1" hangingPunct="1"/>
            <a:r>
              <a:rPr lang="en-US" sz="2400" dirty="0"/>
              <a:t>Much of America in the late 19</a:t>
            </a:r>
            <a:r>
              <a:rPr lang="en-US" sz="2400" baseline="30000" dirty="0"/>
              <a:t>th</a:t>
            </a:r>
            <a:r>
              <a:rPr lang="en-US" sz="2400" dirty="0"/>
              <a:t> century was characterized by small regional monopolies.</a:t>
            </a:r>
          </a:p>
          <a:p>
            <a:pPr eaLnBrk="1" hangingPunct="1"/>
            <a:r>
              <a:rPr lang="en-US" sz="2400" dirty="0"/>
              <a:t>The arrival of mail order houses added new competition: </a:t>
            </a:r>
          </a:p>
          <a:p>
            <a:pPr lvl="1" eaLnBrk="1" hangingPunct="1"/>
            <a:r>
              <a:rPr lang="en-US" dirty="0"/>
              <a:t>Montgomery Ward, 1872</a:t>
            </a:r>
          </a:p>
          <a:p>
            <a:pPr lvl="1" eaLnBrk="1" hangingPunct="1"/>
            <a:r>
              <a:rPr lang="en-US" dirty="0"/>
              <a:t>Sears &amp; Roebuck, 1886</a:t>
            </a:r>
          </a:p>
          <a:p>
            <a:pPr eaLnBrk="1" hangingPunct="1"/>
            <a:endParaRPr lang="en-US" sz="2100" dirty="0"/>
          </a:p>
          <a:p>
            <a:pPr eaLnBrk="1" hangingPunct="1"/>
            <a:endParaRPr lang="en-US" sz="2100" dirty="0"/>
          </a:p>
        </p:txBody>
      </p:sp>
      <p:pic>
        <p:nvPicPr>
          <p:cNvPr id="55300" name="Picture 6"/>
          <p:cNvPicPr>
            <a:picLocks noChangeAspect="1" noChangeArrowheads="1"/>
          </p:cNvPicPr>
          <p:nvPr/>
        </p:nvPicPr>
        <p:blipFill>
          <a:blip r:embed="rId2" cstate="print"/>
          <a:srcRect/>
          <a:stretch>
            <a:fillRect/>
          </a:stretch>
        </p:blipFill>
        <p:spPr bwMode="auto">
          <a:xfrm>
            <a:off x="5181600" y="1676400"/>
            <a:ext cx="3333750" cy="4619625"/>
          </a:xfrm>
          <a:prstGeom prst="rect">
            <a:avLst/>
          </a:prstGeom>
          <a:noFill/>
          <a:ln w="9525" algn="ctr">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lang="en-US" dirty="0"/>
              <a:t>Competition in Unexpected Places</a:t>
            </a:r>
          </a:p>
        </p:txBody>
      </p:sp>
      <p:sp>
        <p:nvSpPr>
          <p:cNvPr id="56323" name="Rectangle 3"/>
          <p:cNvSpPr>
            <a:spLocks noGrp="1" noChangeArrowheads="1"/>
          </p:cNvSpPr>
          <p:nvPr>
            <p:ph type="body" sz="half" idx="1"/>
          </p:nvPr>
        </p:nvSpPr>
        <p:spPr>
          <a:xfrm>
            <a:off x="4953000" y="1752600"/>
            <a:ext cx="3579813" cy="4114800"/>
          </a:xfrm>
        </p:spPr>
        <p:txBody>
          <a:bodyPr/>
          <a:lstStyle/>
          <a:p>
            <a:pPr eaLnBrk="1" hangingPunct="1"/>
            <a:r>
              <a:rPr lang="en-US" sz="2400" dirty="0"/>
              <a:t>The arrival of department stores:</a:t>
            </a:r>
          </a:p>
          <a:p>
            <a:pPr lvl="1" eaLnBrk="1" hangingPunct="1"/>
            <a:r>
              <a:rPr lang="en-US" sz="2400" dirty="0"/>
              <a:t>Marshall Field and Company, 1852, later Macy’s </a:t>
            </a:r>
          </a:p>
          <a:p>
            <a:pPr lvl="1" eaLnBrk="1" hangingPunct="1"/>
            <a:r>
              <a:rPr lang="en-US" sz="2400" dirty="0"/>
              <a:t>Hudson’s beginning in Detroit in 1861</a:t>
            </a:r>
          </a:p>
          <a:p>
            <a:pPr lvl="1" eaLnBrk="1" hangingPunct="1"/>
            <a:r>
              <a:rPr lang="en-US" sz="2400" dirty="0"/>
              <a:t>Wanamaker’s in Philadelphia, 1902</a:t>
            </a:r>
          </a:p>
          <a:p>
            <a:pPr eaLnBrk="1" hangingPunct="1"/>
            <a:endParaRPr lang="en-US" sz="2500" dirty="0"/>
          </a:p>
          <a:p>
            <a:pPr eaLnBrk="1" hangingPunct="1"/>
            <a:endParaRPr lang="en-US" sz="2500" dirty="0"/>
          </a:p>
        </p:txBody>
      </p:sp>
      <p:pic>
        <p:nvPicPr>
          <p:cNvPr id="56324" name="Picture 5"/>
          <p:cNvPicPr>
            <a:picLocks noChangeAspect="1" noChangeArrowheads="1"/>
          </p:cNvPicPr>
          <p:nvPr/>
        </p:nvPicPr>
        <p:blipFill>
          <a:blip r:embed="rId2" cstate="print"/>
          <a:srcRect/>
          <a:stretch>
            <a:fillRect/>
          </a:stretch>
        </p:blipFill>
        <p:spPr bwMode="auto">
          <a:xfrm>
            <a:off x="914400" y="1752600"/>
            <a:ext cx="2971800" cy="1828800"/>
          </a:xfrm>
          <a:prstGeom prst="rect">
            <a:avLst/>
          </a:prstGeom>
          <a:noFill/>
          <a:ln w="9525" algn="ctr">
            <a:noFill/>
            <a:miter lim="800000"/>
            <a:headEnd/>
            <a:tailEnd/>
          </a:ln>
        </p:spPr>
      </p:pic>
      <p:pic>
        <p:nvPicPr>
          <p:cNvPr id="56325" name="Picture 7"/>
          <p:cNvPicPr>
            <a:picLocks noChangeAspect="1" noChangeArrowheads="1"/>
          </p:cNvPicPr>
          <p:nvPr/>
        </p:nvPicPr>
        <p:blipFill>
          <a:blip r:embed="rId3" cstate="print"/>
          <a:srcRect/>
          <a:stretch>
            <a:fillRect/>
          </a:stretch>
        </p:blipFill>
        <p:spPr bwMode="auto">
          <a:xfrm>
            <a:off x="1600200" y="3810000"/>
            <a:ext cx="3429000" cy="2247900"/>
          </a:xfrm>
          <a:prstGeom prst="rect">
            <a:avLst/>
          </a:prstGeom>
          <a:noFill/>
          <a:ln w="9525" algn="ctr">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dirty="0"/>
              <a:t>Competition in Unexpected Places</a:t>
            </a:r>
          </a:p>
        </p:txBody>
      </p:sp>
      <p:sp>
        <p:nvSpPr>
          <p:cNvPr id="57347" name="Rectangle 3"/>
          <p:cNvSpPr>
            <a:spLocks noGrp="1" noChangeArrowheads="1"/>
          </p:cNvSpPr>
          <p:nvPr>
            <p:ph type="body" sz="half" idx="1"/>
          </p:nvPr>
        </p:nvSpPr>
        <p:spPr>
          <a:xfrm>
            <a:off x="5181600" y="1600200"/>
            <a:ext cx="3579813" cy="1981200"/>
          </a:xfrm>
        </p:spPr>
        <p:txBody>
          <a:bodyPr>
            <a:normAutofit lnSpcReduction="10000"/>
          </a:bodyPr>
          <a:lstStyle/>
          <a:p>
            <a:pPr eaLnBrk="1" hangingPunct="1"/>
            <a:r>
              <a:rPr lang="en-US" sz="2400" dirty="0"/>
              <a:t>The arrival of chain stores:</a:t>
            </a:r>
          </a:p>
          <a:p>
            <a:pPr lvl="1" eaLnBrk="1" hangingPunct="1"/>
            <a:r>
              <a:rPr lang="en-US" sz="2400" dirty="0"/>
              <a:t>F.W. Woolworth Company, 1879</a:t>
            </a:r>
          </a:p>
          <a:p>
            <a:pPr lvl="1" eaLnBrk="1" hangingPunct="1"/>
            <a:r>
              <a:rPr lang="en-US" sz="2400" dirty="0"/>
              <a:t>J.C. Penny, 1892</a:t>
            </a:r>
          </a:p>
          <a:p>
            <a:pPr eaLnBrk="1" hangingPunct="1"/>
            <a:endParaRPr lang="en-US" sz="2500" dirty="0"/>
          </a:p>
          <a:p>
            <a:pPr eaLnBrk="1" hangingPunct="1"/>
            <a:endParaRPr lang="en-US" sz="2500" dirty="0"/>
          </a:p>
        </p:txBody>
      </p:sp>
      <p:pic>
        <p:nvPicPr>
          <p:cNvPr id="57348" name="Picture 6"/>
          <p:cNvPicPr>
            <a:picLocks noChangeAspect="1" noChangeArrowheads="1"/>
          </p:cNvPicPr>
          <p:nvPr/>
        </p:nvPicPr>
        <p:blipFill>
          <a:blip r:embed="rId2" cstate="print"/>
          <a:srcRect/>
          <a:stretch>
            <a:fillRect/>
          </a:stretch>
        </p:blipFill>
        <p:spPr bwMode="auto">
          <a:xfrm>
            <a:off x="762000" y="1676400"/>
            <a:ext cx="4267200" cy="2905125"/>
          </a:xfrm>
          <a:prstGeom prst="rect">
            <a:avLst/>
          </a:prstGeom>
          <a:noFill/>
          <a:ln w="9525" algn="ctr">
            <a:noFill/>
            <a:miter lim="800000"/>
            <a:headEnd/>
            <a:tailEnd/>
          </a:ln>
        </p:spPr>
      </p:pic>
      <p:pic>
        <p:nvPicPr>
          <p:cNvPr id="57349" name="Picture 7"/>
          <p:cNvPicPr>
            <a:picLocks noChangeAspect="1" noChangeArrowheads="1"/>
          </p:cNvPicPr>
          <p:nvPr/>
        </p:nvPicPr>
        <p:blipFill>
          <a:blip r:embed="rId3" cstate="print"/>
          <a:srcRect/>
          <a:stretch>
            <a:fillRect/>
          </a:stretch>
        </p:blipFill>
        <p:spPr bwMode="auto">
          <a:xfrm>
            <a:off x="1905000" y="3733800"/>
            <a:ext cx="2743200" cy="2857500"/>
          </a:xfrm>
          <a:prstGeom prst="rect">
            <a:avLst/>
          </a:prstGeom>
          <a:noFill/>
          <a:ln w="9525" algn="ctr">
            <a:noFill/>
            <a:miter lim="800000"/>
            <a:headEnd/>
            <a:tailEnd/>
          </a:ln>
        </p:spPr>
      </p:pic>
      <p:pic>
        <p:nvPicPr>
          <p:cNvPr id="57350" name="Picture 8"/>
          <p:cNvPicPr>
            <a:picLocks noChangeAspect="1" noChangeArrowheads="1"/>
          </p:cNvPicPr>
          <p:nvPr/>
        </p:nvPicPr>
        <p:blipFill>
          <a:blip r:embed="rId4" cstate="print"/>
          <a:srcRect/>
          <a:stretch>
            <a:fillRect/>
          </a:stretch>
        </p:blipFill>
        <p:spPr bwMode="auto">
          <a:xfrm>
            <a:off x="5181600" y="4114800"/>
            <a:ext cx="2971800" cy="1795463"/>
          </a:xfrm>
          <a:prstGeom prst="rect">
            <a:avLst/>
          </a:prstGeom>
          <a:noFill/>
          <a:ln w="9525" algn="ctr">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990600"/>
            <a:ext cx="8762999" cy="5388138"/>
          </a:xfrm>
          <a:prstGeom prst="roundRect">
            <a:avLst>
              <a:gd name="adj" fmla="val 359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p>
        </p:txBody>
      </p:sp>
      <p:sp>
        <p:nvSpPr>
          <p:cNvPr id="13" name="Freeform 12"/>
          <p:cNvSpPr/>
          <p:nvPr/>
        </p:nvSpPr>
        <p:spPr>
          <a:xfrm>
            <a:off x="4351020" y="4318000"/>
            <a:ext cx="4464050" cy="952500"/>
          </a:xfrm>
          <a:custGeom>
            <a:avLst/>
            <a:gdLst>
              <a:gd name="connsiteX0" fmla="*/ 0 w 4464050"/>
              <a:gd name="connsiteY0" fmla="*/ 952500 h 952500"/>
              <a:gd name="connsiteX1" fmla="*/ 374650 w 4464050"/>
              <a:gd name="connsiteY1" fmla="*/ 952500 h 952500"/>
              <a:gd name="connsiteX2" fmla="*/ 762000 w 4464050"/>
              <a:gd name="connsiteY2" fmla="*/ 952500 h 952500"/>
              <a:gd name="connsiteX3" fmla="*/ 889000 w 4464050"/>
              <a:gd name="connsiteY3" fmla="*/ 939800 h 952500"/>
              <a:gd name="connsiteX4" fmla="*/ 1320800 w 4464050"/>
              <a:gd name="connsiteY4" fmla="*/ 939800 h 952500"/>
              <a:gd name="connsiteX5" fmla="*/ 1784350 w 4464050"/>
              <a:gd name="connsiteY5" fmla="*/ 939800 h 952500"/>
              <a:gd name="connsiteX6" fmla="*/ 1911350 w 4464050"/>
              <a:gd name="connsiteY6" fmla="*/ 933450 h 952500"/>
              <a:gd name="connsiteX7" fmla="*/ 2654300 w 4464050"/>
              <a:gd name="connsiteY7" fmla="*/ 927100 h 952500"/>
              <a:gd name="connsiteX8" fmla="*/ 2825750 w 4464050"/>
              <a:gd name="connsiteY8" fmla="*/ 927100 h 952500"/>
              <a:gd name="connsiteX9" fmla="*/ 3130550 w 4464050"/>
              <a:gd name="connsiteY9" fmla="*/ 927100 h 952500"/>
              <a:gd name="connsiteX10" fmla="*/ 3587750 w 4464050"/>
              <a:gd name="connsiteY10" fmla="*/ 927100 h 952500"/>
              <a:gd name="connsiteX11" fmla="*/ 3689350 w 4464050"/>
              <a:gd name="connsiteY11" fmla="*/ 914400 h 952500"/>
              <a:gd name="connsiteX12" fmla="*/ 3784600 w 4464050"/>
              <a:gd name="connsiteY12" fmla="*/ 889000 h 952500"/>
              <a:gd name="connsiteX13" fmla="*/ 3898900 w 4464050"/>
              <a:gd name="connsiteY13" fmla="*/ 889000 h 952500"/>
              <a:gd name="connsiteX14" fmla="*/ 4044950 w 4464050"/>
              <a:gd name="connsiteY14" fmla="*/ 806450 h 952500"/>
              <a:gd name="connsiteX15" fmla="*/ 4121150 w 4464050"/>
              <a:gd name="connsiteY15" fmla="*/ 800100 h 952500"/>
              <a:gd name="connsiteX16" fmla="*/ 4235450 w 4464050"/>
              <a:gd name="connsiteY16" fmla="*/ 698500 h 952500"/>
              <a:gd name="connsiteX17" fmla="*/ 4337050 w 4464050"/>
              <a:gd name="connsiteY17" fmla="*/ 431800 h 952500"/>
              <a:gd name="connsiteX18" fmla="*/ 4457700 w 4464050"/>
              <a:gd name="connsiteY18" fmla="*/ 12700 h 952500"/>
              <a:gd name="connsiteX19" fmla="*/ 4464050 w 4464050"/>
              <a:gd name="connsiteY19"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4050" h="952500">
                <a:moveTo>
                  <a:pt x="0" y="952500"/>
                </a:moveTo>
                <a:lnTo>
                  <a:pt x="374650" y="952500"/>
                </a:lnTo>
                <a:lnTo>
                  <a:pt x="762000" y="952500"/>
                </a:lnTo>
                <a:lnTo>
                  <a:pt x="889000" y="939800"/>
                </a:lnTo>
                <a:lnTo>
                  <a:pt x="1320800" y="939800"/>
                </a:lnTo>
                <a:lnTo>
                  <a:pt x="1784350" y="939800"/>
                </a:lnTo>
                <a:lnTo>
                  <a:pt x="1911350" y="933450"/>
                </a:lnTo>
                <a:lnTo>
                  <a:pt x="2654300" y="927100"/>
                </a:lnTo>
                <a:lnTo>
                  <a:pt x="2825750" y="927100"/>
                </a:lnTo>
                <a:lnTo>
                  <a:pt x="3130550" y="927100"/>
                </a:lnTo>
                <a:lnTo>
                  <a:pt x="3587750" y="927100"/>
                </a:lnTo>
                <a:lnTo>
                  <a:pt x="3689350" y="914400"/>
                </a:lnTo>
                <a:lnTo>
                  <a:pt x="3784600" y="889000"/>
                </a:lnTo>
                <a:lnTo>
                  <a:pt x="3898900" y="889000"/>
                </a:lnTo>
                <a:lnTo>
                  <a:pt x="4044950" y="806450"/>
                </a:lnTo>
                <a:lnTo>
                  <a:pt x="4121150" y="800100"/>
                </a:lnTo>
                <a:lnTo>
                  <a:pt x="4235450" y="698500"/>
                </a:lnTo>
                <a:lnTo>
                  <a:pt x="4337050" y="431800"/>
                </a:lnTo>
                <a:lnTo>
                  <a:pt x="4457700" y="12700"/>
                </a:lnTo>
                <a:lnTo>
                  <a:pt x="4464050" y="0"/>
                </a:lnTo>
              </a:path>
            </a:pathLst>
          </a:custGeom>
          <a:noFill/>
          <a:ln w="57150">
            <a:solidFill>
              <a:srgbClr val="7EB3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4351020" y="1631950"/>
            <a:ext cx="4464050" cy="3663950"/>
          </a:xfrm>
          <a:custGeom>
            <a:avLst/>
            <a:gdLst>
              <a:gd name="connsiteX0" fmla="*/ 0 w 4464050"/>
              <a:gd name="connsiteY0" fmla="*/ 3663950 h 3663950"/>
              <a:gd name="connsiteX1" fmla="*/ 387350 w 4464050"/>
              <a:gd name="connsiteY1" fmla="*/ 3632200 h 3663950"/>
              <a:gd name="connsiteX2" fmla="*/ 698500 w 4464050"/>
              <a:gd name="connsiteY2" fmla="*/ 3632200 h 3663950"/>
              <a:gd name="connsiteX3" fmla="*/ 882650 w 4464050"/>
              <a:gd name="connsiteY3" fmla="*/ 3613150 h 3663950"/>
              <a:gd name="connsiteX4" fmla="*/ 1162050 w 4464050"/>
              <a:gd name="connsiteY4" fmla="*/ 3600450 h 3663950"/>
              <a:gd name="connsiteX5" fmla="*/ 1517650 w 4464050"/>
              <a:gd name="connsiteY5" fmla="*/ 3600450 h 3663950"/>
              <a:gd name="connsiteX6" fmla="*/ 1816100 w 4464050"/>
              <a:gd name="connsiteY6" fmla="*/ 3594100 h 3663950"/>
              <a:gd name="connsiteX7" fmla="*/ 2159000 w 4464050"/>
              <a:gd name="connsiteY7" fmla="*/ 3568700 h 3663950"/>
              <a:gd name="connsiteX8" fmla="*/ 2311400 w 4464050"/>
              <a:gd name="connsiteY8" fmla="*/ 3575050 h 3663950"/>
              <a:gd name="connsiteX9" fmla="*/ 2609850 w 4464050"/>
              <a:gd name="connsiteY9" fmla="*/ 3556000 h 3663950"/>
              <a:gd name="connsiteX10" fmla="*/ 2927350 w 4464050"/>
              <a:gd name="connsiteY10" fmla="*/ 3556000 h 3663950"/>
              <a:gd name="connsiteX11" fmla="*/ 3225800 w 4464050"/>
              <a:gd name="connsiteY11" fmla="*/ 3530600 h 3663950"/>
              <a:gd name="connsiteX12" fmla="*/ 3676650 w 4464050"/>
              <a:gd name="connsiteY12" fmla="*/ 3517900 h 3663950"/>
              <a:gd name="connsiteX13" fmla="*/ 3917950 w 4464050"/>
              <a:gd name="connsiteY13" fmla="*/ 3390900 h 3663950"/>
              <a:gd name="connsiteX14" fmla="*/ 4006850 w 4464050"/>
              <a:gd name="connsiteY14" fmla="*/ 3187700 h 3663950"/>
              <a:gd name="connsiteX15" fmla="*/ 4108450 w 4464050"/>
              <a:gd name="connsiteY15" fmla="*/ 3105150 h 3663950"/>
              <a:gd name="connsiteX16" fmla="*/ 4235450 w 4464050"/>
              <a:gd name="connsiteY16" fmla="*/ 2743200 h 3663950"/>
              <a:gd name="connsiteX17" fmla="*/ 4279900 w 4464050"/>
              <a:gd name="connsiteY17" fmla="*/ 2330450 h 3663950"/>
              <a:gd name="connsiteX18" fmla="*/ 4330700 w 4464050"/>
              <a:gd name="connsiteY18" fmla="*/ 1670050 h 3663950"/>
              <a:gd name="connsiteX19" fmla="*/ 4368800 w 4464050"/>
              <a:gd name="connsiteY19" fmla="*/ 1320800 h 3663950"/>
              <a:gd name="connsiteX20" fmla="*/ 4406900 w 4464050"/>
              <a:gd name="connsiteY20" fmla="*/ 774700 h 3663950"/>
              <a:gd name="connsiteX21" fmla="*/ 4438650 w 4464050"/>
              <a:gd name="connsiteY21" fmla="*/ 336550 h 3663950"/>
              <a:gd name="connsiteX22" fmla="*/ 4464050 w 4464050"/>
              <a:gd name="connsiteY22" fmla="*/ 0 h 366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64050" h="3663950">
                <a:moveTo>
                  <a:pt x="0" y="3663950"/>
                </a:moveTo>
                <a:lnTo>
                  <a:pt x="387350" y="3632200"/>
                </a:lnTo>
                <a:lnTo>
                  <a:pt x="698500" y="3632200"/>
                </a:lnTo>
                <a:lnTo>
                  <a:pt x="882650" y="3613150"/>
                </a:lnTo>
                <a:lnTo>
                  <a:pt x="1162050" y="3600450"/>
                </a:lnTo>
                <a:lnTo>
                  <a:pt x="1517650" y="3600450"/>
                </a:lnTo>
                <a:lnTo>
                  <a:pt x="1816100" y="3594100"/>
                </a:lnTo>
                <a:lnTo>
                  <a:pt x="2159000" y="3568700"/>
                </a:lnTo>
                <a:lnTo>
                  <a:pt x="2311400" y="3575050"/>
                </a:lnTo>
                <a:lnTo>
                  <a:pt x="2609850" y="3556000"/>
                </a:lnTo>
                <a:lnTo>
                  <a:pt x="2927350" y="3556000"/>
                </a:lnTo>
                <a:lnTo>
                  <a:pt x="3225800" y="3530600"/>
                </a:lnTo>
                <a:lnTo>
                  <a:pt x="3676650" y="3517900"/>
                </a:lnTo>
                <a:lnTo>
                  <a:pt x="3917950" y="3390900"/>
                </a:lnTo>
                <a:lnTo>
                  <a:pt x="4006850" y="3187700"/>
                </a:lnTo>
                <a:lnTo>
                  <a:pt x="4108450" y="3105150"/>
                </a:lnTo>
                <a:lnTo>
                  <a:pt x="4235450" y="2743200"/>
                </a:lnTo>
                <a:lnTo>
                  <a:pt x="4279900" y="2330450"/>
                </a:lnTo>
                <a:lnTo>
                  <a:pt x="4330700" y="1670050"/>
                </a:lnTo>
                <a:lnTo>
                  <a:pt x="4368800" y="1320800"/>
                </a:lnTo>
                <a:lnTo>
                  <a:pt x="4406900" y="774700"/>
                </a:lnTo>
                <a:lnTo>
                  <a:pt x="4438650" y="336550"/>
                </a:lnTo>
                <a:lnTo>
                  <a:pt x="4464050" y="0"/>
                </a:lnTo>
              </a:path>
            </a:pathLst>
          </a:cu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00847"/>
            <a:ext cx="8904855" cy="596684"/>
          </a:xfrm>
        </p:spPr>
        <p:txBody>
          <a:bodyPr>
            <a:normAutofit fontScale="90000"/>
          </a:bodyPr>
          <a:lstStyle/>
          <a:p>
            <a:r>
              <a:rPr lang="en-US" sz="3600" dirty="0"/>
              <a:t>Per Capita Income:  The last 1000 years</a:t>
            </a:r>
          </a:p>
        </p:txBody>
      </p:sp>
      <p:sp>
        <p:nvSpPr>
          <p:cNvPr id="61" name="Text Box 10"/>
          <p:cNvSpPr txBox="1">
            <a:spLocks noChangeArrowheads="1"/>
          </p:cNvSpPr>
          <p:nvPr/>
        </p:nvSpPr>
        <p:spPr bwMode="auto">
          <a:xfrm>
            <a:off x="100544" y="1010945"/>
            <a:ext cx="3310168" cy="483209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a:latin typeface="Times New Roman" pitchFamily="18" charset="0"/>
                <a:cs typeface="Times New Roman" pitchFamily="18" charset="0"/>
              </a:rPr>
              <a:t>Income stagnated for the 800 years following year 1000, but growth has exploded during the last 200 years. </a:t>
            </a:r>
          </a:p>
          <a:p>
            <a:pPr marL="115888" indent="-115888">
              <a:lnSpc>
                <a:spcPct val="90000"/>
              </a:lnSpc>
              <a:spcBef>
                <a:spcPct val="50000"/>
              </a:spcBef>
              <a:buFontTx/>
              <a:buChar char="•"/>
            </a:pPr>
            <a:r>
              <a:rPr lang="en-US" sz="2000" dirty="0">
                <a:latin typeface="Times New Roman" pitchFamily="18" charset="0"/>
                <a:cs typeface="Times New Roman" pitchFamily="18" charset="0"/>
              </a:rPr>
              <a:t>(Measured in 1990 dollars) </a:t>
            </a:r>
            <a:r>
              <a:rPr lang="en-US" sz="2000" b="1" i="1" dirty="0">
                <a:solidFill>
                  <a:srgbClr val="69962E"/>
                </a:solidFill>
                <a:latin typeface="Times New Roman" pitchFamily="18" charset="0"/>
                <a:cs typeface="Times New Roman" pitchFamily="18" charset="0"/>
              </a:rPr>
              <a:t>world </a:t>
            </a:r>
            <a:r>
              <a:rPr lang="en-US" sz="2000" dirty="0">
                <a:latin typeface="Times New Roman" pitchFamily="18" charset="0"/>
                <a:cs typeface="Times New Roman" pitchFamily="18" charset="0"/>
              </a:rPr>
              <a:t>per capita income was $667 in 1820 – only about 50% higher than year 1000.  By 2003, however, income had risen to $6,516 – 10 times the level of 1820.</a:t>
            </a:r>
          </a:p>
          <a:p>
            <a:pPr marL="115888" indent="-115888">
              <a:lnSpc>
                <a:spcPct val="90000"/>
              </a:lnSpc>
              <a:spcBef>
                <a:spcPct val="50000"/>
              </a:spcBef>
              <a:buFontTx/>
              <a:buChar char="•"/>
            </a:pPr>
            <a:r>
              <a:rPr lang="en-US" sz="2000" dirty="0">
                <a:latin typeface="Times New Roman" pitchFamily="18" charset="0"/>
                <a:cs typeface="Times New Roman" pitchFamily="18" charset="0"/>
              </a:rPr>
              <a:t>During the past 200 years, the income growth of the </a:t>
            </a:r>
            <a:r>
              <a:rPr lang="en-US" sz="2000" b="1" i="1" dirty="0">
                <a:solidFill>
                  <a:srgbClr val="C00000"/>
                </a:solidFill>
                <a:latin typeface="Times New Roman" pitchFamily="18" charset="0"/>
                <a:cs typeface="Times New Roman" pitchFamily="18" charset="0"/>
              </a:rPr>
              <a:t>high-income industrial countries</a:t>
            </a:r>
            <a:r>
              <a:rPr lang="en-US" sz="2000" dirty="0">
                <a:latin typeface="Times New Roman" pitchFamily="18" charset="0"/>
                <a:cs typeface="Times New Roman" pitchFamily="18" charset="0"/>
              </a:rPr>
              <a:t> (</a:t>
            </a:r>
            <a:r>
              <a:rPr lang="en-US" sz="2000" b="1" i="1" dirty="0">
                <a:solidFill>
                  <a:srgbClr val="C00000"/>
                </a:solidFill>
                <a:latin typeface="Times New Roman" pitchFamily="18" charset="0"/>
                <a:cs typeface="Times New Roman" pitchFamily="18" charset="0"/>
              </a:rPr>
              <a:t>West</a:t>
            </a:r>
            <a:r>
              <a:rPr lang="en-US" sz="2000" dirty="0">
                <a:latin typeface="Times New Roman" pitchFamily="18" charset="0"/>
                <a:cs typeface="Times New Roman" pitchFamily="18" charset="0"/>
              </a:rPr>
              <a:t>) has grown even more – nearly 20 fold.</a:t>
            </a:r>
          </a:p>
        </p:txBody>
      </p:sp>
      <p:cxnSp>
        <p:nvCxnSpPr>
          <p:cNvPr id="92" name="Straight Connector 91"/>
          <p:cNvCxnSpPr/>
          <p:nvPr/>
        </p:nvCxnSpPr>
        <p:spPr>
          <a:xfrm>
            <a:off x="3449206" y="1088136"/>
            <a:ext cx="0" cy="4654166"/>
          </a:xfrm>
          <a:prstGeom prst="line">
            <a:avLst/>
          </a:prstGeom>
          <a:ln w="190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309110" y="5349240"/>
            <a:ext cx="450799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309110" y="1426464"/>
            <a:ext cx="0" cy="39227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angle 7"/>
          <p:cNvSpPr>
            <a:spLocks noChangeArrowheads="1"/>
          </p:cNvSpPr>
          <p:nvPr/>
        </p:nvSpPr>
        <p:spPr bwMode="auto">
          <a:xfrm>
            <a:off x="4580943" y="5470194"/>
            <a:ext cx="377604"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a:latin typeface="Times New Roman" pitchFamily="18" charset="0"/>
                <a:cs typeface="Times New Roman" pitchFamily="18" charset="0"/>
              </a:rPr>
              <a:t>1100</a:t>
            </a:r>
            <a:endParaRPr kumimoji="0" lang="en-US" sz="1500" baseline="-25000" dirty="0">
              <a:latin typeface="Times New Roman" pitchFamily="18" charset="0"/>
              <a:cs typeface="Times New Roman" pitchFamily="18" charset="0"/>
            </a:endParaRPr>
          </a:p>
        </p:txBody>
      </p:sp>
      <p:sp>
        <p:nvSpPr>
          <p:cNvPr id="46" name="Rectangle 7"/>
          <p:cNvSpPr>
            <a:spLocks noChangeArrowheads="1"/>
          </p:cNvSpPr>
          <p:nvPr/>
        </p:nvSpPr>
        <p:spPr bwMode="auto">
          <a:xfrm>
            <a:off x="5022182" y="5470194"/>
            <a:ext cx="38472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a:latin typeface="Times New Roman" pitchFamily="18" charset="0"/>
                <a:cs typeface="Times New Roman" pitchFamily="18" charset="0"/>
              </a:rPr>
              <a:t>1200</a:t>
            </a:r>
            <a:endParaRPr kumimoji="0" lang="en-US" sz="1500" baseline="-25000" dirty="0">
              <a:latin typeface="Times New Roman" pitchFamily="18" charset="0"/>
              <a:cs typeface="Times New Roman" pitchFamily="18" charset="0"/>
            </a:endParaRPr>
          </a:p>
        </p:txBody>
      </p:sp>
      <p:sp>
        <p:nvSpPr>
          <p:cNvPr id="47" name="Rectangle 7"/>
          <p:cNvSpPr>
            <a:spLocks noChangeArrowheads="1"/>
          </p:cNvSpPr>
          <p:nvPr/>
        </p:nvSpPr>
        <p:spPr bwMode="auto">
          <a:xfrm>
            <a:off x="5481608" y="5470194"/>
            <a:ext cx="38472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a:latin typeface="Times New Roman" pitchFamily="18" charset="0"/>
                <a:cs typeface="Times New Roman" pitchFamily="18" charset="0"/>
              </a:rPr>
              <a:t>1300</a:t>
            </a:r>
            <a:endParaRPr kumimoji="0" lang="en-US" sz="1500" baseline="-25000" dirty="0">
              <a:latin typeface="Times New Roman" pitchFamily="18" charset="0"/>
              <a:cs typeface="Times New Roman" pitchFamily="18" charset="0"/>
            </a:endParaRPr>
          </a:p>
        </p:txBody>
      </p:sp>
      <p:sp>
        <p:nvSpPr>
          <p:cNvPr id="48" name="Rectangle 7"/>
          <p:cNvSpPr>
            <a:spLocks noChangeArrowheads="1"/>
          </p:cNvSpPr>
          <p:nvPr/>
        </p:nvSpPr>
        <p:spPr bwMode="auto">
          <a:xfrm>
            <a:off x="5933252" y="5470194"/>
            <a:ext cx="38472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a:latin typeface="Times New Roman" pitchFamily="18" charset="0"/>
                <a:cs typeface="Times New Roman" pitchFamily="18" charset="0"/>
              </a:rPr>
              <a:t>1400</a:t>
            </a:r>
            <a:endParaRPr kumimoji="0" lang="en-US" sz="1500" baseline="-25000" dirty="0">
              <a:latin typeface="Times New Roman" pitchFamily="18" charset="0"/>
              <a:cs typeface="Times New Roman" pitchFamily="18" charset="0"/>
            </a:endParaRPr>
          </a:p>
        </p:txBody>
      </p:sp>
      <p:sp>
        <p:nvSpPr>
          <p:cNvPr id="49" name="Rectangle 7"/>
          <p:cNvSpPr>
            <a:spLocks noChangeArrowheads="1"/>
          </p:cNvSpPr>
          <p:nvPr/>
        </p:nvSpPr>
        <p:spPr bwMode="auto">
          <a:xfrm>
            <a:off x="6835373" y="5470194"/>
            <a:ext cx="38472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a:latin typeface="Times New Roman" pitchFamily="18" charset="0"/>
                <a:cs typeface="Times New Roman" pitchFamily="18" charset="0"/>
              </a:rPr>
              <a:t>1600</a:t>
            </a:r>
            <a:endParaRPr kumimoji="0" lang="en-US" sz="1500" baseline="-25000" dirty="0">
              <a:latin typeface="Times New Roman" pitchFamily="18" charset="0"/>
              <a:cs typeface="Times New Roman" pitchFamily="18" charset="0"/>
            </a:endParaRPr>
          </a:p>
        </p:txBody>
      </p:sp>
      <p:sp>
        <p:nvSpPr>
          <p:cNvPr id="50" name="Rectangle 7"/>
          <p:cNvSpPr>
            <a:spLocks noChangeArrowheads="1"/>
          </p:cNvSpPr>
          <p:nvPr/>
        </p:nvSpPr>
        <p:spPr bwMode="auto">
          <a:xfrm>
            <a:off x="6386805" y="5470194"/>
            <a:ext cx="38472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a:latin typeface="Times New Roman" pitchFamily="18" charset="0"/>
                <a:cs typeface="Times New Roman" pitchFamily="18" charset="0"/>
              </a:rPr>
              <a:t>1500</a:t>
            </a:r>
            <a:endParaRPr kumimoji="0" lang="en-US" sz="1500" baseline="-25000" dirty="0">
              <a:latin typeface="Times New Roman" pitchFamily="18" charset="0"/>
              <a:cs typeface="Times New Roman" pitchFamily="18" charset="0"/>
            </a:endParaRPr>
          </a:p>
        </p:txBody>
      </p:sp>
      <p:sp>
        <p:nvSpPr>
          <p:cNvPr id="51" name="Rectangle 7"/>
          <p:cNvSpPr>
            <a:spLocks noChangeArrowheads="1"/>
          </p:cNvSpPr>
          <p:nvPr/>
        </p:nvSpPr>
        <p:spPr bwMode="auto">
          <a:xfrm>
            <a:off x="7270638" y="5470194"/>
            <a:ext cx="38472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a:latin typeface="Times New Roman" pitchFamily="18" charset="0"/>
                <a:cs typeface="Times New Roman" pitchFamily="18" charset="0"/>
              </a:rPr>
              <a:t>1700</a:t>
            </a:r>
            <a:endParaRPr kumimoji="0" lang="en-US" sz="1500" baseline="-25000" dirty="0">
              <a:latin typeface="Times New Roman" pitchFamily="18" charset="0"/>
              <a:cs typeface="Times New Roman" pitchFamily="18" charset="0"/>
            </a:endParaRPr>
          </a:p>
        </p:txBody>
      </p:sp>
      <p:sp>
        <p:nvSpPr>
          <p:cNvPr id="53" name="Rectangle 7"/>
          <p:cNvSpPr>
            <a:spLocks noChangeArrowheads="1"/>
          </p:cNvSpPr>
          <p:nvPr/>
        </p:nvSpPr>
        <p:spPr bwMode="auto">
          <a:xfrm>
            <a:off x="7707777" y="5470194"/>
            <a:ext cx="38472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a:latin typeface="Times New Roman" pitchFamily="18" charset="0"/>
                <a:cs typeface="Times New Roman" pitchFamily="18" charset="0"/>
              </a:rPr>
              <a:t>1800</a:t>
            </a:r>
            <a:endParaRPr kumimoji="0" lang="en-US" sz="1500" baseline="-25000" dirty="0">
              <a:latin typeface="Times New Roman" pitchFamily="18" charset="0"/>
              <a:cs typeface="Times New Roman" pitchFamily="18" charset="0"/>
            </a:endParaRPr>
          </a:p>
        </p:txBody>
      </p:sp>
      <p:sp>
        <p:nvSpPr>
          <p:cNvPr id="54" name="Rectangle 7"/>
          <p:cNvSpPr>
            <a:spLocks noChangeArrowheads="1"/>
          </p:cNvSpPr>
          <p:nvPr/>
        </p:nvSpPr>
        <p:spPr bwMode="auto">
          <a:xfrm>
            <a:off x="8161842" y="5470194"/>
            <a:ext cx="38472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a:latin typeface="Times New Roman" pitchFamily="18" charset="0"/>
                <a:cs typeface="Times New Roman" pitchFamily="18" charset="0"/>
              </a:rPr>
              <a:t>1900</a:t>
            </a:r>
            <a:endParaRPr kumimoji="0" lang="en-US" sz="1500" baseline="-25000" dirty="0">
              <a:latin typeface="Times New Roman" pitchFamily="18" charset="0"/>
              <a:cs typeface="Times New Roman" pitchFamily="18" charset="0"/>
            </a:endParaRPr>
          </a:p>
        </p:txBody>
      </p:sp>
      <p:sp>
        <p:nvSpPr>
          <p:cNvPr id="55" name="Rectangle 7"/>
          <p:cNvSpPr>
            <a:spLocks noChangeArrowheads="1"/>
          </p:cNvSpPr>
          <p:nvPr/>
        </p:nvSpPr>
        <p:spPr bwMode="auto">
          <a:xfrm>
            <a:off x="8602663" y="5470194"/>
            <a:ext cx="38472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a:latin typeface="Times New Roman" pitchFamily="18" charset="0"/>
                <a:cs typeface="Times New Roman" pitchFamily="18" charset="0"/>
              </a:rPr>
              <a:t>2003</a:t>
            </a:r>
            <a:endParaRPr kumimoji="0" lang="en-US" sz="1500" baseline="-25000" dirty="0">
              <a:latin typeface="Times New Roman" pitchFamily="18" charset="0"/>
              <a:cs typeface="Times New Roman" pitchFamily="18" charset="0"/>
            </a:endParaRPr>
          </a:p>
        </p:txBody>
      </p:sp>
      <p:sp>
        <p:nvSpPr>
          <p:cNvPr id="57" name="Rectangle 7"/>
          <p:cNvSpPr>
            <a:spLocks noChangeArrowheads="1"/>
          </p:cNvSpPr>
          <p:nvPr/>
        </p:nvSpPr>
        <p:spPr bwMode="auto">
          <a:xfrm>
            <a:off x="4120695" y="5467146"/>
            <a:ext cx="38472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a:latin typeface="Times New Roman" pitchFamily="18" charset="0"/>
                <a:cs typeface="Times New Roman" pitchFamily="18" charset="0"/>
              </a:rPr>
              <a:t>1000</a:t>
            </a:r>
            <a:endParaRPr kumimoji="0" lang="en-US" sz="1500" baseline="-25000" dirty="0">
              <a:latin typeface="Times New Roman" pitchFamily="18" charset="0"/>
              <a:cs typeface="Times New Roman" pitchFamily="18" charset="0"/>
            </a:endParaRPr>
          </a:p>
        </p:txBody>
      </p:sp>
      <p:sp>
        <p:nvSpPr>
          <p:cNvPr id="59" name="Rectangle 7"/>
          <p:cNvSpPr>
            <a:spLocks noChangeArrowheads="1"/>
          </p:cNvSpPr>
          <p:nvPr/>
        </p:nvSpPr>
        <p:spPr bwMode="auto">
          <a:xfrm>
            <a:off x="3667824" y="4432096"/>
            <a:ext cx="528991" cy="230832"/>
          </a:xfrm>
          <a:prstGeom prst="rect">
            <a:avLst/>
          </a:prstGeom>
          <a:noFill/>
          <a:ln w="9525">
            <a:noFill/>
            <a:miter lim="800000"/>
            <a:headEnd/>
            <a:tailEnd/>
          </a:ln>
        </p:spPr>
        <p:txBody>
          <a:bodyPr wrap="none" lIns="0" tIns="0" rIns="0" bIns="0">
            <a:prstTxWarp prst="textNoShape">
              <a:avLst/>
            </a:prstTxWarp>
            <a:spAutoFit/>
          </a:bodyPr>
          <a:lstStyle/>
          <a:p>
            <a:r>
              <a:rPr kumimoji="0" lang="en-US" sz="1500" dirty="0">
                <a:latin typeface="Times New Roman" pitchFamily="18" charset="0"/>
                <a:cs typeface="Times New Roman" pitchFamily="18" charset="0"/>
              </a:rPr>
              <a:t>$5,000</a:t>
            </a:r>
            <a:endParaRPr kumimoji="0" lang="en-US" sz="1500" baseline="-25000" dirty="0">
              <a:latin typeface="Times New Roman" pitchFamily="18" charset="0"/>
              <a:cs typeface="Times New Roman" pitchFamily="18" charset="0"/>
            </a:endParaRPr>
          </a:p>
        </p:txBody>
      </p:sp>
      <p:sp>
        <p:nvSpPr>
          <p:cNvPr id="60" name="Rectangle 7"/>
          <p:cNvSpPr>
            <a:spLocks noChangeArrowheads="1"/>
          </p:cNvSpPr>
          <p:nvPr/>
        </p:nvSpPr>
        <p:spPr bwMode="auto">
          <a:xfrm>
            <a:off x="3571644" y="3660952"/>
            <a:ext cx="625171"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dirty="0">
                <a:latin typeface="Times New Roman" pitchFamily="18" charset="0"/>
                <a:cs typeface="Times New Roman" pitchFamily="18" charset="0"/>
              </a:rPr>
              <a:t>$10,000</a:t>
            </a:r>
            <a:endParaRPr kumimoji="0" lang="en-US" sz="1500" baseline="-25000" dirty="0">
              <a:latin typeface="Times New Roman" pitchFamily="18" charset="0"/>
              <a:cs typeface="Times New Roman" pitchFamily="18" charset="0"/>
            </a:endParaRPr>
          </a:p>
        </p:txBody>
      </p:sp>
      <p:sp>
        <p:nvSpPr>
          <p:cNvPr id="69" name="Rectangle 7"/>
          <p:cNvSpPr>
            <a:spLocks noChangeArrowheads="1"/>
          </p:cNvSpPr>
          <p:nvPr/>
        </p:nvSpPr>
        <p:spPr bwMode="auto">
          <a:xfrm>
            <a:off x="3571644" y="2871520"/>
            <a:ext cx="625171"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dirty="0">
                <a:latin typeface="Times New Roman" pitchFamily="18" charset="0"/>
                <a:cs typeface="Times New Roman" pitchFamily="18" charset="0"/>
              </a:rPr>
              <a:t>$15,000</a:t>
            </a:r>
            <a:endParaRPr kumimoji="0" lang="en-US" sz="1500" baseline="-25000" dirty="0">
              <a:latin typeface="Times New Roman" pitchFamily="18" charset="0"/>
              <a:cs typeface="Times New Roman" pitchFamily="18" charset="0"/>
            </a:endParaRPr>
          </a:p>
        </p:txBody>
      </p:sp>
      <p:sp>
        <p:nvSpPr>
          <p:cNvPr id="80" name="Rectangle 7"/>
          <p:cNvSpPr>
            <a:spLocks noChangeArrowheads="1"/>
          </p:cNvSpPr>
          <p:nvPr/>
        </p:nvSpPr>
        <p:spPr bwMode="auto">
          <a:xfrm>
            <a:off x="3571644" y="2100376"/>
            <a:ext cx="625171"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dirty="0">
                <a:latin typeface="Times New Roman" pitchFamily="18" charset="0"/>
                <a:cs typeface="Times New Roman" pitchFamily="18" charset="0"/>
              </a:rPr>
              <a:t>$20,000</a:t>
            </a:r>
            <a:endParaRPr kumimoji="0" lang="en-US" sz="1500" baseline="-25000" dirty="0">
              <a:latin typeface="Times New Roman" pitchFamily="18" charset="0"/>
              <a:cs typeface="Times New Roman" pitchFamily="18" charset="0"/>
            </a:endParaRPr>
          </a:p>
        </p:txBody>
      </p:sp>
      <p:sp>
        <p:nvSpPr>
          <p:cNvPr id="83" name="Rectangle 7"/>
          <p:cNvSpPr>
            <a:spLocks noChangeArrowheads="1"/>
          </p:cNvSpPr>
          <p:nvPr/>
        </p:nvSpPr>
        <p:spPr bwMode="auto">
          <a:xfrm>
            <a:off x="3571644" y="1329232"/>
            <a:ext cx="625171" cy="230832"/>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500" dirty="0">
                <a:latin typeface="Times New Roman" pitchFamily="18" charset="0"/>
                <a:cs typeface="Times New Roman" pitchFamily="18" charset="0"/>
              </a:rPr>
              <a:t>$25,000</a:t>
            </a:r>
            <a:endParaRPr kumimoji="0" lang="en-US" sz="1500" baseline="-25000" dirty="0">
              <a:latin typeface="Times New Roman" pitchFamily="18" charset="0"/>
              <a:cs typeface="Times New Roman" pitchFamily="18" charset="0"/>
            </a:endParaRPr>
          </a:p>
        </p:txBody>
      </p:sp>
      <p:sp>
        <p:nvSpPr>
          <p:cNvPr id="86" name="Rectangle 7"/>
          <p:cNvSpPr>
            <a:spLocks noChangeArrowheads="1"/>
          </p:cNvSpPr>
          <p:nvPr/>
        </p:nvSpPr>
        <p:spPr bwMode="auto">
          <a:xfrm>
            <a:off x="6417793" y="4686528"/>
            <a:ext cx="822341"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chemeClr val="accent3"/>
                </a:solidFill>
                <a:latin typeface="Times New Roman" pitchFamily="18" charset="0"/>
                <a:cs typeface="Times New Roman" pitchFamily="18" charset="0"/>
              </a:rPr>
              <a:t>1820: $667</a:t>
            </a:r>
            <a:endParaRPr kumimoji="0" lang="en-US" sz="1400" b="1" i="1" baseline="-25000" dirty="0">
              <a:solidFill>
                <a:schemeClr val="accent3"/>
              </a:solidFill>
              <a:latin typeface="Times New Roman" pitchFamily="18" charset="0"/>
              <a:cs typeface="Times New Roman" pitchFamily="18" charset="0"/>
            </a:endParaRPr>
          </a:p>
        </p:txBody>
      </p:sp>
      <p:sp>
        <p:nvSpPr>
          <p:cNvPr id="94" name="Rectangle 7"/>
          <p:cNvSpPr>
            <a:spLocks noChangeArrowheads="1"/>
          </p:cNvSpPr>
          <p:nvPr/>
        </p:nvSpPr>
        <p:spPr bwMode="auto">
          <a:xfrm>
            <a:off x="6955261" y="4232680"/>
            <a:ext cx="956993"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rgbClr val="C00000"/>
                </a:solidFill>
                <a:latin typeface="Times New Roman" pitchFamily="18" charset="0"/>
                <a:cs typeface="Times New Roman" pitchFamily="18" charset="0"/>
              </a:rPr>
              <a:t>1820: $1,202</a:t>
            </a:r>
            <a:endParaRPr kumimoji="0" lang="en-US" sz="1400" b="1" i="1" baseline="-25000" dirty="0">
              <a:solidFill>
                <a:srgbClr val="C00000"/>
              </a:solidFill>
              <a:latin typeface="Times New Roman" pitchFamily="18" charset="0"/>
              <a:cs typeface="Times New Roman" pitchFamily="18" charset="0"/>
            </a:endParaRPr>
          </a:p>
        </p:txBody>
      </p:sp>
      <p:sp>
        <p:nvSpPr>
          <p:cNvPr id="95" name="Rectangle 7"/>
          <p:cNvSpPr>
            <a:spLocks noChangeArrowheads="1"/>
          </p:cNvSpPr>
          <p:nvPr/>
        </p:nvSpPr>
        <p:spPr bwMode="auto">
          <a:xfrm>
            <a:off x="7428626" y="3210353"/>
            <a:ext cx="956993"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chemeClr val="accent3"/>
                </a:solidFill>
                <a:latin typeface="Times New Roman" pitchFamily="18" charset="0"/>
                <a:cs typeface="Times New Roman" pitchFamily="18" charset="0"/>
              </a:rPr>
              <a:t>2003: $6,516</a:t>
            </a:r>
            <a:endParaRPr kumimoji="0" lang="en-US" sz="1400" b="1" i="1" baseline="-25000" dirty="0">
              <a:solidFill>
                <a:schemeClr val="accent3"/>
              </a:solidFill>
              <a:latin typeface="Times New Roman" pitchFamily="18" charset="0"/>
              <a:cs typeface="Times New Roman" pitchFamily="18" charset="0"/>
            </a:endParaRPr>
          </a:p>
        </p:txBody>
      </p:sp>
      <p:sp>
        <p:nvSpPr>
          <p:cNvPr id="96" name="Rectangle 7"/>
          <p:cNvSpPr>
            <a:spLocks noChangeArrowheads="1"/>
          </p:cNvSpPr>
          <p:nvPr/>
        </p:nvSpPr>
        <p:spPr bwMode="auto">
          <a:xfrm>
            <a:off x="7371364" y="1899506"/>
            <a:ext cx="1037143"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rgbClr val="C00000"/>
                </a:solidFill>
                <a:latin typeface="Times New Roman" pitchFamily="18" charset="0"/>
                <a:cs typeface="Times New Roman" pitchFamily="18" charset="0"/>
              </a:rPr>
              <a:t>2003: $23,710</a:t>
            </a:r>
            <a:endParaRPr kumimoji="0" lang="en-US" sz="1400" b="1" i="1" baseline="-25000" dirty="0">
              <a:solidFill>
                <a:srgbClr val="C00000"/>
              </a:solidFill>
              <a:latin typeface="Times New Roman" pitchFamily="18" charset="0"/>
              <a:cs typeface="Times New Roman" pitchFamily="18" charset="0"/>
            </a:endParaRPr>
          </a:p>
        </p:txBody>
      </p:sp>
      <p:sp>
        <p:nvSpPr>
          <p:cNvPr id="97" name="Rectangle 7"/>
          <p:cNvSpPr>
            <a:spLocks noChangeArrowheads="1"/>
          </p:cNvSpPr>
          <p:nvPr/>
        </p:nvSpPr>
        <p:spPr bwMode="auto">
          <a:xfrm>
            <a:off x="7026207" y="2401156"/>
            <a:ext cx="1533305"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rgbClr val="C00000"/>
                </a:solidFill>
                <a:latin typeface="Times New Roman" pitchFamily="18" charset="0"/>
                <a:cs typeface="Times New Roman" pitchFamily="18" charset="0"/>
              </a:rPr>
              <a:t>West GDP per capita</a:t>
            </a:r>
            <a:endParaRPr kumimoji="0" lang="en-US" sz="1400" b="1" i="1" baseline="-25000" dirty="0">
              <a:solidFill>
                <a:srgbClr val="C00000"/>
              </a:solidFill>
              <a:latin typeface="Times New Roman" pitchFamily="18" charset="0"/>
              <a:cs typeface="Times New Roman" pitchFamily="18" charset="0"/>
            </a:endParaRPr>
          </a:p>
        </p:txBody>
      </p:sp>
      <p:sp>
        <p:nvSpPr>
          <p:cNvPr id="99" name="Rectangle 7"/>
          <p:cNvSpPr>
            <a:spLocks noChangeArrowheads="1"/>
          </p:cNvSpPr>
          <p:nvPr/>
        </p:nvSpPr>
        <p:spPr bwMode="auto">
          <a:xfrm>
            <a:off x="6664816" y="3867252"/>
            <a:ext cx="1632691" cy="215444"/>
          </a:xfrm>
          <a:prstGeom prst="rect">
            <a:avLst/>
          </a:prstGeom>
          <a:noFill/>
          <a:ln w="9525">
            <a:noFill/>
            <a:miter lim="800000"/>
            <a:headEnd/>
            <a:tailEnd/>
          </a:ln>
        </p:spPr>
        <p:txBody>
          <a:bodyPr wrap="none" lIns="0" tIns="0" rIns="0" bIns="0">
            <a:prstTxWarp prst="textNoShape">
              <a:avLst/>
            </a:prstTxWarp>
            <a:spAutoFit/>
          </a:bodyPr>
          <a:lstStyle/>
          <a:p>
            <a:r>
              <a:rPr kumimoji="0" lang="en-US" sz="1400" b="1" i="1" dirty="0">
                <a:solidFill>
                  <a:srgbClr val="69962E"/>
                </a:solidFill>
                <a:latin typeface="Times New Roman" pitchFamily="18" charset="0"/>
                <a:cs typeface="Times New Roman" pitchFamily="18" charset="0"/>
              </a:rPr>
              <a:t>World GDP per capita</a:t>
            </a:r>
            <a:endParaRPr kumimoji="0" lang="en-US" sz="1400" b="1" i="1" baseline="-25000" dirty="0">
              <a:solidFill>
                <a:srgbClr val="69962E"/>
              </a:solidFill>
              <a:latin typeface="Times New Roman" pitchFamily="18" charset="0"/>
              <a:cs typeface="Times New Roman" pitchFamily="18" charset="0"/>
            </a:endParaRPr>
          </a:p>
        </p:txBody>
      </p:sp>
      <p:cxnSp>
        <p:nvCxnSpPr>
          <p:cNvPr id="15" name="Straight Connector 14"/>
          <p:cNvCxnSpPr/>
          <p:nvPr/>
        </p:nvCxnSpPr>
        <p:spPr>
          <a:xfrm>
            <a:off x="7195820" y="4914672"/>
            <a:ext cx="792331" cy="3177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297507" y="3463925"/>
            <a:ext cx="464165" cy="76875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433757" y="4530674"/>
            <a:ext cx="554394" cy="58742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8097838" y="1631950"/>
            <a:ext cx="660082" cy="2095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309110" y="5349240"/>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759325" y="5349240"/>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5209540" y="5349240"/>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5659755" y="5349240"/>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6109970" y="5349240"/>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6560185" y="5349240"/>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7010400" y="5349240"/>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7460615" y="5349240"/>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7910830" y="5349240"/>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8361045" y="5349240"/>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8811260" y="5349240"/>
            <a:ext cx="0" cy="609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243070" y="4543374"/>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4243070" y="3768674"/>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4243070" y="2987624"/>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4243070" y="2219274"/>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243070" y="1444574"/>
            <a:ext cx="6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4" name="Rectangle 7"/>
          <p:cNvSpPr>
            <a:spLocks noChangeArrowheads="1"/>
          </p:cNvSpPr>
          <p:nvPr/>
        </p:nvSpPr>
        <p:spPr bwMode="auto">
          <a:xfrm>
            <a:off x="5642064" y="1297786"/>
            <a:ext cx="1598899"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latin typeface="Times New Roman" pitchFamily="18" charset="0"/>
                <a:cs typeface="Times New Roman" pitchFamily="18" charset="0"/>
              </a:rPr>
              <a:t>GDP Per Capita</a:t>
            </a:r>
            <a:endParaRPr kumimoji="0" lang="en-US" b="1" i="1"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80067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500"/>
                                        <p:tgtEl>
                                          <p:spTgt spid="61">
                                            <p:txEl>
                                              <p:pRg st="0" end="0"/>
                                            </p:txEl>
                                          </p:spTgt>
                                        </p:tgtEl>
                                      </p:cBhvr>
                                    </p:animEffect>
                                    <p:anim calcmode="lin" valueType="num">
                                      <p:cBhvr>
                                        <p:cTn id="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1">
                                            <p:txEl>
                                              <p:pRg st="1" end="1"/>
                                            </p:txEl>
                                          </p:spTgt>
                                        </p:tgtEl>
                                        <p:attrNameLst>
                                          <p:attrName>style.visibility</p:attrName>
                                        </p:attrNameLst>
                                      </p:cBhvr>
                                      <p:to>
                                        <p:strVal val="visible"/>
                                      </p:to>
                                    </p:set>
                                    <p:animEffect transition="in" filter="fade">
                                      <p:cBhvr>
                                        <p:cTn id="13" dur="500"/>
                                        <p:tgtEl>
                                          <p:spTgt spid="61">
                                            <p:txEl>
                                              <p:pRg st="1" end="1"/>
                                            </p:txEl>
                                          </p:spTgt>
                                        </p:tgtEl>
                                      </p:cBhvr>
                                    </p:animEffect>
                                    <p:anim calcmode="lin" valueType="num">
                                      <p:cBhvr>
                                        <p:cTn id="14"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6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61">
                                            <p:txEl>
                                              <p:pRg st="2" end="2"/>
                                            </p:txEl>
                                          </p:spTgt>
                                        </p:tgtEl>
                                        <p:attrNameLst>
                                          <p:attrName>style.visibility</p:attrName>
                                        </p:attrNameLst>
                                      </p:cBhvr>
                                      <p:to>
                                        <p:strVal val="visible"/>
                                      </p:to>
                                    </p:set>
                                    <p:animEffect transition="in" filter="fade">
                                      <p:cBhvr>
                                        <p:cTn id="19" dur="500"/>
                                        <p:tgtEl>
                                          <p:spTgt spid="61">
                                            <p:txEl>
                                              <p:pRg st="2" end="2"/>
                                            </p:txEl>
                                          </p:spTgt>
                                        </p:tgtEl>
                                      </p:cBhvr>
                                    </p:animEffect>
                                    <p:anim calcmode="lin" valueType="num">
                                      <p:cBhvr>
                                        <p:cTn id="20" dur="5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Autofit/>
          </a:bodyPr>
          <a:lstStyle/>
          <a:p>
            <a:pPr eaLnBrk="1" hangingPunct="1"/>
            <a:r>
              <a:rPr lang="en-US" sz="4000" dirty="0"/>
              <a:t>Crude Oil Price History from 1861-2006, dollars per barrel</a:t>
            </a:r>
          </a:p>
        </p:txBody>
      </p:sp>
      <p:pic>
        <p:nvPicPr>
          <p:cNvPr id="41987" name="Picture 3"/>
          <p:cNvPicPr>
            <a:picLocks noChangeAspect="1" noChangeArrowheads="1"/>
          </p:cNvPicPr>
          <p:nvPr/>
        </p:nvPicPr>
        <p:blipFill>
          <a:blip r:embed="rId2" cstate="print"/>
          <a:srcRect/>
          <a:stretch>
            <a:fillRect/>
          </a:stretch>
        </p:blipFill>
        <p:spPr bwMode="auto">
          <a:xfrm>
            <a:off x="304800" y="1828800"/>
            <a:ext cx="8458200" cy="4343400"/>
          </a:xfrm>
          <a:prstGeom prst="rect">
            <a:avLst/>
          </a:prstGeom>
          <a:noFill/>
          <a:ln w="9525" algn="ctr">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sz="4000" dirty="0"/>
              <a:t>Economies of Scale</a:t>
            </a:r>
          </a:p>
        </p:txBody>
      </p:sp>
      <p:sp>
        <p:nvSpPr>
          <p:cNvPr id="21507" name="Rectangle 3"/>
          <p:cNvSpPr>
            <a:spLocks noGrp="1" noChangeArrowheads="1"/>
          </p:cNvSpPr>
          <p:nvPr>
            <p:ph sz="half" idx="1"/>
          </p:nvPr>
        </p:nvSpPr>
        <p:spPr/>
        <p:txBody>
          <a:bodyPr>
            <a:normAutofit/>
          </a:bodyPr>
          <a:lstStyle/>
          <a:p>
            <a:r>
              <a:rPr lang="en-US" sz="2400" dirty="0"/>
              <a:t>In manufacturing, the ability to reduce the average cost for each unit of production was achieved by spreading costs out over many units and over a long period of time.</a:t>
            </a:r>
          </a:p>
        </p:txBody>
      </p:sp>
      <p:pic>
        <p:nvPicPr>
          <p:cNvPr id="21508" name="Picture 5" descr="plant1"/>
          <p:cNvPicPr>
            <a:picLocks noGrp="1" noChangeAspect="1" noChangeArrowheads="1"/>
          </p:cNvPicPr>
          <p:nvPr>
            <p:ph sz="half" idx="2"/>
          </p:nvPr>
        </p:nvPicPr>
        <p:blipFill>
          <a:blip r:embed="rId2" cstate="print"/>
          <a:stretch>
            <a:fillRect/>
          </a:stretch>
        </p:blipFill>
        <p:spPr>
          <a:xfrm>
            <a:off x="4876800" y="1676400"/>
            <a:ext cx="3810000" cy="2514600"/>
          </a:xfrm>
          <a:ln w="38100">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eaLnBrk="1" hangingPunct="1"/>
            <a:r>
              <a:rPr lang="en-US" sz="4000" dirty="0"/>
              <a:t>Fixed Costs, Variable Costs and Their Relationship to Cost per Unit</a:t>
            </a:r>
          </a:p>
        </p:txBody>
      </p:sp>
      <p:sp>
        <p:nvSpPr>
          <p:cNvPr id="17411" name="Rectangle 3"/>
          <p:cNvSpPr>
            <a:spLocks noGrp="1" noChangeArrowheads="1"/>
          </p:cNvSpPr>
          <p:nvPr>
            <p:ph idx="1"/>
          </p:nvPr>
        </p:nvSpPr>
        <p:spPr/>
        <p:txBody>
          <a:bodyPr>
            <a:noAutofit/>
          </a:bodyPr>
          <a:lstStyle/>
          <a:p>
            <a:pPr eaLnBrk="1" hangingPunct="1">
              <a:lnSpc>
                <a:spcPct val="80000"/>
              </a:lnSpc>
              <a:buFont typeface="Wingdings" pitchFamily="2" charset="2"/>
              <a:buNone/>
            </a:pPr>
            <a:r>
              <a:rPr lang="en-US" sz="2400" dirty="0"/>
              <a:t>1. </a:t>
            </a:r>
            <a:r>
              <a:rPr lang="en-US" sz="2400" dirty="0">
                <a:solidFill>
                  <a:srgbClr val="FF0000"/>
                </a:solidFill>
              </a:rPr>
              <a:t>Fixed costs </a:t>
            </a:r>
            <a:r>
              <a:rPr lang="en-US" sz="2400" dirty="0"/>
              <a:t>are costs that do not change when the number of units produced increases or decreases.  For most business firms, fixed costs include the following:</a:t>
            </a:r>
          </a:p>
          <a:p>
            <a:pPr lvl="1" eaLnBrk="1" hangingPunct="1">
              <a:lnSpc>
                <a:spcPct val="80000"/>
              </a:lnSpc>
            </a:pPr>
            <a:r>
              <a:rPr lang="en-US" sz="2400" dirty="0"/>
              <a:t>Capital</a:t>
            </a:r>
          </a:p>
          <a:p>
            <a:pPr lvl="1" eaLnBrk="1" hangingPunct="1">
              <a:lnSpc>
                <a:spcPct val="80000"/>
              </a:lnSpc>
            </a:pPr>
            <a:r>
              <a:rPr lang="en-US" sz="2400" dirty="0"/>
              <a:t>Utilities</a:t>
            </a:r>
          </a:p>
          <a:p>
            <a:pPr lvl="1" eaLnBrk="1" hangingPunct="1">
              <a:lnSpc>
                <a:spcPct val="80000"/>
              </a:lnSpc>
            </a:pPr>
            <a:r>
              <a:rPr lang="en-US" sz="2400" dirty="0"/>
              <a:t>Property taxes</a:t>
            </a:r>
          </a:p>
          <a:p>
            <a:pPr eaLnBrk="1" hangingPunct="1">
              <a:lnSpc>
                <a:spcPct val="80000"/>
              </a:lnSpc>
              <a:buFont typeface="Wingdings" pitchFamily="2" charset="2"/>
              <a:buNone/>
            </a:pPr>
            <a:r>
              <a:rPr lang="en-US" sz="2400" dirty="0"/>
              <a:t>2. </a:t>
            </a:r>
            <a:r>
              <a:rPr lang="en-US" sz="2400" dirty="0">
                <a:solidFill>
                  <a:srgbClr val="FF0000"/>
                </a:solidFill>
              </a:rPr>
              <a:t>Variable costs </a:t>
            </a:r>
            <a:r>
              <a:rPr lang="en-US" sz="2400" dirty="0"/>
              <a:t>are costs that change when the number of units produced increases or decreases.  For many business firms, variable costs include the following:</a:t>
            </a:r>
          </a:p>
          <a:p>
            <a:pPr lvl="1" eaLnBrk="1" hangingPunct="1">
              <a:lnSpc>
                <a:spcPct val="80000"/>
              </a:lnSpc>
            </a:pPr>
            <a:r>
              <a:rPr lang="en-US" sz="2400" dirty="0"/>
              <a:t>Labor</a:t>
            </a:r>
          </a:p>
          <a:p>
            <a:pPr lvl="1" eaLnBrk="1" hangingPunct="1">
              <a:lnSpc>
                <a:spcPct val="80000"/>
              </a:lnSpc>
            </a:pPr>
            <a:r>
              <a:rPr lang="en-US" sz="2400" dirty="0"/>
              <a:t>Raw materials</a:t>
            </a:r>
          </a:p>
          <a:p>
            <a:pPr eaLnBrk="1" hangingPunct="1">
              <a:lnSpc>
                <a:spcPct val="80000"/>
              </a:lnSpc>
              <a:buFont typeface="Wingdings" pitchFamily="2" charset="2"/>
              <a:buNone/>
            </a:pPr>
            <a:r>
              <a:rPr lang="en-US" sz="2400" dirty="0"/>
              <a:t>3. Total fixed costs + total variable costs = </a:t>
            </a:r>
            <a:r>
              <a:rPr lang="en-US" sz="2400" dirty="0">
                <a:solidFill>
                  <a:srgbClr val="FF0000"/>
                </a:solidFill>
              </a:rPr>
              <a:t>total cost</a:t>
            </a:r>
            <a:r>
              <a:rPr lang="en-US" sz="2400" b="1" dirty="0"/>
              <a:t>.</a:t>
            </a:r>
            <a:endParaRPr lang="en-US" sz="2400" dirty="0"/>
          </a:p>
          <a:p>
            <a:pPr eaLnBrk="1" hangingPunct="1">
              <a:lnSpc>
                <a:spcPct val="80000"/>
              </a:lnSpc>
              <a:buFont typeface="Wingdings" pitchFamily="2" charset="2"/>
              <a:buNone/>
            </a:pPr>
            <a:r>
              <a:rPr lang="en-US" sz="2400" dirty="0"/>
              <a:t>4. Total cost divided by the number of units produced = </a:t>
            </a:r>
            <a:r>
              <a:rPr lang="en-US" sz="2400" dirty="0">
                <a:solidFill>
                  <a:srgbClr val="FF0000"/>
                </a:solidFill>
              </a:rPr>
              <a:t>cost per unit</a:t>
            </a:r>
            <a:r>
              <a:rPr lang="en-US"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sz="4000" dirty="0"/>
              <a:t>Figuring the Costs: The Tomato Plant</a:t>
            </a:r>
            <a:endParaRPr lang="en-US" sz="2700" dirty="0"/>
          </a:p>
        </p:txBody>
      </p:sp>
      <p:sp>
        <p:nvSpPr>
          <p:cNvPr id="18435" name="Rectangle 3"/>
          <p:cNvSpPr>
            <a:spLocks noGrp="1" noChangeArrowheads="1"/>
          </p:cNvSpPr>
          <p:nvPr>
            <p:ph sz="half" idx="1"/>
          </p:nvPr>
        </p:nvSpPr>
        <p:spPr/>
        <p:txBody>
          <a:bodyPr>
            <a:normAutofit/>
          </a:bodyPr>
          <a:lstStyle/>
          <a:p>
            <a:pPr eaLnBrk="1" hangingPunct="1">
              <a:lnSpc>
                <a:spcPct val="80000"/>
              </a:lnSpc>
              <a:buFont typeface="Wingdings" pitchFamily="2" charset="2"/>
              <a:buNone/>
            </a:pPr>
            <a:r>
              <a:rPr lang="en-US" sz="1500" dirty="0"/>
              <a:t>	</a:t>
            </a:r>
            <a:r>
              <a:rPr lang="en-US" sz="2400" dirty="0"/>
              <a:t>Weekly output = </a:t>
            </a:r>
          </a:p>
          <a:p>
            <a:pPr eaLnBrk="1" hangingPunct="1">
              <a:lnSpc>
                <a:spcPct val="80000"/>
              </a:lnSpc>
              <a:buFont typeface="Wingdings" pitchFamily="2" charset="2"/>
              <a:buNone/>
            </a:pPr>
            <a:r>
              <a:rPr lang="en-US" sz="2400" dirty="0"/>
              <a:t>	</a:t>
            </a:r>
          </a:p>
          <a:p>
            <a:pPr eaLnBrk="1" hangingPunct="1">
              <a:lnSpc>
                <a:spcPct val="80000"/>
              </a:lnSpc>
              <a:buFont typeface="Wingdings" pitchFamily="2" charset="2"/>
              <a:buNone/>
            </a:pPr>
            <a:r>
              <a:rPr lang="en-US" sz="2400" b="1" dirty="0"/>
              <a:t>	</a:t>
            </a:r>
            <a:r>
              <a:rPr lang="en-US" sz="2400" dirty="0">
                <a:solidFill>
                  <a:srgbClr val="FF0000"/>
                </a:solidFill>
              </a:rPr>
              <a:t>Total fixed cost </a:t>
            </a:r>
            <a:r>
              <a:rPr lang="en-US" sz="2400" b="1" dirty="0"/>
              <a:t>=</a:t>
            </a:r>
            <a:r>
              <a:rPr lang="en-US" sz="2400" dirty="0"/>
              <a:t> </a:t>
            </a:r>
          </a:p>
          <a:p>
            <a:pPr eaLnBrk="1" hangingPunct="1">
              <a:lnSpc>
                <a:spcPct val="80000"/>
              </a:lnSpc>
              <a:buFont typeface="Wingdings" pitchFamily="2" charset="2"/>
              <a:buNone/>
            </a:pPr>
            <a:r>
              <a:rPr lang="en-US" sz="2400" dirty="0"/>
              <a:t>	</a:t>
            </a:r>
          </a:p>
          <a:p>
            <a:pPr eaLnBrk="1" hangingPunct="1">
              <a:lnSpc>
                <a:spcPct val="80000"/>
              </a:lnSpc>
              <a:buFont typeface="Wingdings" pitchFamily="2" charset="2"/>
              <a:buNone/>
            </a:pPr>
            <a:r>
              <a:rPr lang="en-US" sz="2400" dirty="0"/>
              <a:t>	Variable cost per unit =</a:t>
            </a:r>
          </a:p>
          <a:p>
            <a:pPr eaLnBrk="1" hangingPunct="1">
              <a:lnSpc>
                <a:spcPct val="80000"/>
              </a:lnSpc>
              <a:buFont typeface="Wingdings" pitchFamily="2" charset="2"/>
              <a:buNone/>
            </a:pPr>
            <a:r>
              <a:rPr lang="en-US" sz="2400" dirty="0">
                <a:solidFill>
                  <a:srgbClr val="FF0000"/>
                </a:solidFill>
              </a:rPr>
              <a:t>	Total variable cost </a:t>
            </a:r>
            <a:r>
              <a:rPr lang="en-US" sz="2400" b="1" dirty="0"/>
              <a:t>=</a:t>
            </a:r>
          </a:p>
          <a:p>
            <a:pPr eaLnBrk="1" hangingPunct="1">
              <a:lnSpc>
                <a:spcPct val="80000"/>
              </a:lnSpc>
              <a:buFont typeface="Wingdings" pitchFamily="2" charset="2"/>
              <a:buNone/>
            </a:pPr>
            <a:r>
              <a:rPr lang="en-US" sz="2400" dirty="0"/>
              <a:t>	</a:t>
            </a:r>
          </a:p>
          <a:p>
            <a:pPr eaLnBrk="1" hangingPunct="1">
              <a:lnSpc>
                <a:spcPct val="80000"/>
              </a:lnSpc>
              <a:buFont typeface="Wingdings" pitchFamily="2" charset="2"/>
              <a:buNone/>
            </a:pPr>
            <a:r>
              <a:rPr lang="en-US" sz="2400" dirty="0"/>
              <a:t>	</a:t>
            </a:r>
            <a:r>
              <a:rPr lang="en-US" sz="2400" dirty="0">
                <a:solidFill>
                  <a:srgbClr val="FF0000"/>
                </a:solidFill>
              </a:rPr>
              <a:t>Total cost </a:t>
            </a:r>
            <a:r>
              <a:rPr lang="en-US" sz="2400" b="1" dirty="0"/>
              <a:t>=</a:t>
            </a:r>
            <a:endParaRPr lang="en-US" sz="2400" dirty="0"/>
          </a:p>
          <a:p>
            <a:pPr eaLnBrk="1" hangingPunct="1">
              <a:lnSpc>
                <a:spcPct val="80000"/>
              </a:lnSpc>
              <a:buFont typeface="Wingdings" pitchFamily="2" charset="2"/>
              <a:buNone/>
            </a:pPr>
            <a:r>
              <a:rPr lang="en-US" sz="2400" dirty="0"/>
              <a:t>	Cost per unit = </a:t>
            </a:r>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r>
              <a:rPr lang="en-US" sz="2400" dirty="0"/>
              <a:t>	</a:t>
            </a:r>
          </a:p>
        </p:txBody>
      </p:sp>
      <p:sp>
        <p:nvSpPr>
          <p:cNvPr id="18436" name="Rectangle 4"/>
          <p:cNvSpPr>
            <a:spLocks noGrp="1" noChangeArrowheads="1"/>
          </p:cNvSpPr>
          <p:nvPr>
            <p:ph sz="half" idx="2"/>
          </p:nvPr>
        </p:nvSpPr>
        <p:spPr/>
        <p:txBody>
          <a:bodyPr>
            <a:normAutofit/>
          </a:bodyPr>
          <a:lstStyle/>
          <a:p>
            <a:pPr eaLnBrk="1" hangingPunct="1">
              <a:lnSpc>
                <a:spcPct val="80000"/>
              </a:lnSpc>
              <a:buFont typeface="Wingdings" pitchFamily="2" charset="2"/>
              <a:buNone/>
            </a:pPr>
            <a:r>
              <a:rPr lang="en-US" sz="2400" dirty="0">
                <a:solidFill>
                  <a:srgbClr val="FF0000"/>
                </a:solidFill>
              </a:rPr>
              <a:t>100</a:t>
            </a:r>
            <a:r>
              <a:rPr lang="en-US" sz="2400" dirty="0"/>
              <a:t> cans of tomato soup</a:t>
            </a:r>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r>
              <a:rPr lang="en-US" sz="2400" dirty="0">
                <a:solidFill>
                  <a:srgbClr val="FF0000"/>
                </a:solidFill>
              </a:rPr>
              <a:t>$10,000 </a:t>
            </a:r>
            <a:r>
              <a:rPr lang="en-US" sz="2400" dirty="0"/>
              <a:t>a week</a:t>
            </a:r>
          </a:p>
          <a:p>
            <a:pPr eaLnBrk="1" hangingPunct="1">
              <a:lnSpc>
                <a:spcPct val="80000"/>
              </a:lnSpc>
              <a:buFont typeface="Wingdings" pitchFamily="2" charset="2"/>
              <a:buNone/>
            </a:pPr>
            <a:endParaRPr lang="en-US" sz="2400" dirty="0"/>
          </a:p>
          <a:p>
            <a:pPr eaLnBrk="1" hangingPunct="1">
              <a:lnSpc>
                <a:spcPct val="80000"/>
              </a:lnSpc>
              <a:buFont typeface="Wingdings" pitchFamily="2" charset="2"/>
              <a:buNone/>
            </a:pPr>
            <a:r>
              <a:rPr lang="en-US" sz="2400" dirty="0"/>
              <a:t>$.25 per can x 100 cans = </a:t>
            </a:r>
          </a:p>
          <a:p>
            <a:pPr eaLnBrk="1" hangingPunct="1">
              <a:lnSpc>
                <a:spcPct val="80000"/>
              </a:lnSpc>
              <a:buFont typeface="Wingdings" pitchFamily="2" charset="2"/>
              <a:buNone/>
            </a:pPr>
            <a:r>
              <a:rPr lang="en-US" sz="2400" u="sng" dirty="0">
                <a:solidFill>
                  <a:srgbClr val="FF0000"/>
                </a:solidFill>
              </a:rPr>
              <a:t>$ 25</a:t>
            </a:r>
          </a:p>
          <a:p>
            <a:pPr eaLnBrk="1" hangingPunct="1">
              <a:lnSpc>
                <a:spcPct val="80000"/>
              </a:lnSpc>
              <a:buFont typeface="Wingdings" pitchFamily="2" charset="2"/>
              <a:buNone/>
            </a:pPr>
            <a:endParaRPr lang="en-US" sz="2400" u="sng" dirty="0"/>
          </a:p>
          <a:p>
            <a:pPr eaLnBrk="1" hangingPunct="1">
              <a:lnSpc>
                <a:spcPct val="80000"/>
              </a:lnSpc>
              <a:buFont typeface="Wingdings" pitchFamily="2" charset="2"/>
              <a:buNone/>
            </a:pPr>
            <a:r>
              <a:rPr lang="en-US" sz="2400" dirty="0">
                <a:solidFill>
                  <a:srgbClr val="FF0000"/>
                </a:solidFill>
              </a:rPr>
              <a:t>$10,025</a:t>
            </a:r>
          </a:p>
          <a:p>
            <a:pPr eaLnBrk="1" hangingPunct="1">
              <a:lnSpc>
                <a:spcPct val="80000"/>
              </a:lnSpc>
              <a:buFont typeface="Wingdings" pitchFamily="2" charset="2"/>
              <a:buNone/>
            </a:pPr>
            <a:r>
              <a:rPr lang="en-US" sz="2400" u="sng" dirty="0"/>
              <a:t>$10,025</a:t>
            </a:r>
          </a:p>
          <a:p>
            <a:pPr eaLnBrk="1" hangingPunct="1">
              <a:lnSpc>
                <a:spcPct val="80000"/>
              </a:lnSpc>
              <a:buFont typeface="Wingdings" pitchFamily="2" charset="2"/>
              <a:buNone/>
            </a:pPr>
            <a:r>
              <a:rPr lang="en-US" sz="2400" dirty="0"/>
              <a:t>  100 cans    </a:t>
            </a:r>
            <a:r>
              <a:rPr lang="en-US" sz="2400" dirty="0">
                <a:solidFill>
                  <a:srgbClr val="FFFF00"/>
                </a:solidFill>
              </a:rPr>
              <a:t> </a:t>
            </a:r>
            <a:r>
              <a:rPr lang="en-US" sz="2400" dirty="0">
                <a:solidFill>
                  <a:srgbClr val="FF0000"/>
                </a:solidFill>
              </a:rPr>
              <a:t>$100.20</a:t>
            </a:r>
          </a:p>
        </p:txBody>
      </p:sp>
      <p:pic>
        <p:nvPicPr>
          <p:cNvPr id="18437" name="Picture 5"/>
          <p:cNvPicPr>
            <a:picLocks noChangeAspect="1" noChangeArrowheads="1"/>
          </p:cNvPicPr>
          <p:nvPr/>
        </p:nvPicPr>
        <p:blipFill>
          <a:blip r:embed="rId2" cstate="print"/>
          <a:srcRect/>
          <a:stretch>
            <a:fillRect/>
          </a:stretch>
        </p:blipFill>
        <p:spPr bwMode="auto">
          <a:xfrm>
            <a:off x="7391400" y="3867150"/>
            <a:ext cx="1752600" cy="2990850"/>
          </a:xfrm>
          <a:prstGeom prst="rect">
            <a:avLst/>
          </a:prstGeom>
          <a:noFill/>
          <a:ln w="38100" algn="ctr">
            <a:solidFill>
              <a:schemeClr val="tx1"/>
            </a:solidFill>
            <a:miter lim="800000"/>
            <a:headEnd/>
            <a:tailEnd/>
          </a:ln>
        </p:spPr>
      </p:pic>
      <p:sp>
        <p:nvSpPr>
          <p:cNvPr id="7" name="Equal 6"/>
          <p:cNvSpPr/>
          <p:nvPr/>
        </p:nvSpPr>
        <p:spPr>
          <a:xfrm>
            <a:off x="5943600" y="4648200"/>
            <a:ext cx="304800" cy="3810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2"/>
          <p:cNvSpPr txBox="1">
            <a:spLocks/>
          </p:cNvSpPr>
          <p:nvPr/>
        </p:nvSpPr>
        <p:spPr>
          <a:xfrm>
            <a:off x="533400" y="4953000"/>
            <a:ext cx="4572000" cy="1676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What price will you need to charge?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Will you sell any?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Who benefits?</a:t>
            </a:r>
          </a:p>
        </p:txBody>
      </p:sp>
    </p:spTree>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2642</TotalTime>
  <Words>3096</Words>
  <Application>Microsoft Office PowerPoint</Application>
  <PresentationFormat>On-screen Show (4:3)</PresentationFormat>
  <Paragraphs>458</Paragraphs>
  <Slides>68</Slides>
  <Notes>0</Notes>
  <HiddenSlides>2</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Calibri</vt:lpstr>
      <vt:lpstr>Tahoma</vt:lpstr>
      <vt:lpstr>Times New Roman</vt:lpstr>
      <vt:lpstr>Verdana</vt:lpstr>
      <vt:lpstr>Wingdings</vt:lpstr>
      <vt:lpstr>Office Theme</vt:lpstr>
      <vt:lpstr>The Rise of Big Business and the Demise of the Trusts</vt:lpstr>
      <vt:lpstr>Overview</vt:lpstr>
      <vt:lpstr>Per Capita Income:  The Last 1000 Years</vt:lpstr>
      <vt:lpstr>The Industrial Development of the United States </vt:lpstr>
      <vt:lpstr>Business Gets Big</vt:lpstr>
      <vt:lpstr>Characteristics of Mass Production</vt:lpstr>
      <vt:lpstr>Economies of Scale</vt:lpstr>
      <vt:lpstr>Fixed Costs, Variable Costs and Their Relationship to Cost per Unit</vt:lpstr>
      <vt:lpstr>Figuring the Costs: The Tomato Plant</vt:lpstr>
      <vt:lpstr>Figuring the Costs: The Tomato Plant</vt:lpstr>
      <vt:lpstr>Figuring the Costs: The Tomato Plant</vt:lpstr>
      <vt:lpstr>Andrew Carnegie and the American Steel Industry</vt:lpstr>
      <vt:lpstr>Lucy Furnaces</vt:lpstr>
      <vt:lpstr>Andrew Carnegie and the American Steel Industry</vt:lpstr>
      <vt:lpstr>John D. Rockefeller and the Oil Industry</vt:lpstr>
      <vt:lpstr>John D. Rockefeller and the Oil Industry</vt:lpstr>
      <vt:lpstr>Henry Ford and the Automobile Industry</vt:lpstr>
      <vt:lpstr>The Magic Marker Mark Factory</vt:lpstr>
      <vt:lpstr>Productivity</vt:lpstr>
      <vt:lpstr>Farm Productivity Trends Hours per Crop</vt:lpstr>
      <vt:lpstr>Productivity Gains in Percent</vt:lpstr>
      <vt:lpstr>The Production of Ford’s Model T</vt:lpstr>
      <vt:lpstr>Were the Robber Barons Robbers or Barons?</vt:lpstr>
      <vt:lpstr>Industrial Entrepreneurs or Robber Barons?</vt:lpstr>
      <vt:lpstr>Were the Robber Barons Born into Noble Families?</vt:lpstr>
      <vt:lpstr>John D. Rockefeller Was Not Loved</vt:lpstr>
      <vt:lpstr>John D. Rockefeller Was Not Loved</vt:lpstr>
      <vt:lpstr>Did the Robber Barons Steal from Consumers?</vt:lpstr>
      <vt:lpstr>Did the Robber Barons Steal from Consumers?</vt:lpstr>
      <vt:lpstr>John D. Rockefeller: Friend of the Consumer</vt:lpstr>
      <vt:lpstr>Did the Robber Barons Steal from Consumers?</vt:lpstr>
      <vt:lpstr>The Logic of Monopoly Prices</vt:lpstr>
      <vt:lpstr>Punch 1  </vt:lpstr>
      <vt:lpstr>Punch 2 </vt:lpstr>
      <vt:lpstr>PA Crude Oil Prices History from 1860-1900 Adjusted for Inflation</vt:lpstr>
      <vt:lpstr>Did the Robber Barons “Steal” from Employees?</vt:lpstr>
      <vt:lpstr>Life Was Rough for Workers</vt:lpstr>
      <vt:lpstr>Did Living Standards Decline?</vt:lpstr>
      <vt:lpstr>Real Annual Wages and Hours </vt:lpstr>
      <vt:lpstr>PowerPoint Presentation</vt:lpstr>
      <vt:lpstr>PowerPoint Presentation</vt:lpstr>
      <vt:lpstr>Life Expectancy in the United States</vt:lpstr>
      <vt:lpstr>Estimates of Unemployment During the 1890s</vt:lpstr>
      <vt:lpstr>Invisible Hand?</vt:lpstr>
      <vt:lpstr>John D. Rockefeller: What Was His Greatest Contribution?</vt:lpstr>
      <vt:lpstr>The Fall of the Trusts</vt:lpstr>
      <vt:lpstr>Where Did the Trusts Go?</vt:lpstr>
      <vt:lpstr>Here’s a Hint</vt:lpstr>
      <vt:lpstr>Big Businesses Seek to Form Monopolies</vt:lpstr>
      <vt:lpstr>A Monopoly: Bet You Can’t Keep One</vt:lpstr>
      <vt:lpstr>A Monopoly: Bet You Can’t Keep One</vt:lpstr>
      <vt:lpstr>Treaty of Titusville in 1872</vt:lpstr>
      <vt:lpstr>The Whiskey Trust</vt:lpstr>
      <vt:lpstr>PowerPoint Presentation</vt:lpstr>
      <vt:lpstr>The Sugar Trust</vt:lpstr>
      <vt:lpstr>Standard Oil</vt:lpstr>
      <vt:lpstr>A Newer View of Competition</vt:lpstr>
      <vt:lpstr>Questions</vt:lpstr>
      <vt:lpstr>Where Did the Monopolies Go? Implications for Today</vt:lpstr>
      <vt:lpstr>The IBM Case</vt:lpstr>
      <vt:lpstr>The U.S Department of Justice Relents</vt:lpstr>
      <vt:lpstr>Current Cases?</vt:lpstr>
      <vt:lpstr>Questions</vt:lpstr>
      <vt:lpstr>Not All Monopolies Are Big: Competition in Unexpected Places</vt:lpstr>
      <vt:lpstr>Competition in Unexpected Places</vt:lpstr>
      <vt:lpstr>Competition in Unexpected Places</vt:lpstr>
      <vt:lpstr>Per Capita Income:  The last 1000 years</vt:lpstr>
      <vt:lpstr>Crude Oil Price History from 1861-2006, dollars per barrel</vt:lpstr>
    </vt:vector>
  </TitlesOfParts>
  <Company>SOE-UWM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of the Constitution</dc:title>
  <dc:creator>SOE</dc:creator>
  <cp:lastModifiedBy>Tawni Hunt Ferrarini</cp:lastModifiedBy>
  <cp:revision>191</cp:revision>
  <dcterms:created xsi:type="dcterms:W3CDTF">2002-11-06T20:30:02Z</dcterms:created>
  <dcterms:modified xsi:type="dcterms:W3CDTF">2017-07-26T13:30:53Z</dcterms:modified>
</cp:coreProperties>
</file>