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2" r:id="rId5"/>
    <p:sldId id="263" r:id="rId6"/>
    <p:sldId id="264" r:id="rId7"/>
    <p:sldId id="265" r:id="rId8"/>
    <p:sldId id="267" r:id="rId9"/>
    <p:sldId id="268" r:id="rId10"/>
    <p:sldId id="25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3" d="100"/>
          <a:sy n="83" d="100"/>
        </p:scale>
        <p:origin x="45" y="5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72612D-3B2D-4EAD-B576-3629A4747B7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C9D6-D589-43C9-9146-F1A13BC86FA6}" type="slidenum">
              <a:rPr lang="en-US" smtClean="0"/>
              <a:t>‹#›</a:t>
            </a:fld>
            <a:endParaRPr lang="en-US"/>
          </a:p>
        </p:txBody>
      </p:sp>
    </p:spTree>
    <p:extLst>
      <p:ext uri="{BB962C8B-B14F-4D97-AF65-F5344CB8AC3E}">
        <p14:creationId xmlns:p14="http://schemas.microsoft.com/office/powerpoint/2010/main" val="458082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72612D-3B2D-4EAD-B576-3629A4747B7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C9D6-D589-43C9-9146-F1A13BC86FA6}" type="slidenum">
              <a:rPr lang="en-US" smtClean="0"/>
              <a:t>‹#›</a:t>
            </a:fld>
            <a:endParaRPr lang="en-US"/>
          </a:p>
        </p:txBody>
      </p:sp>
    </p:spTree>
    <p:extLst>
      <p:ext uri="{BB962C8B-B14F-4D97-AF65-F5344CB8AC3E}">
        <p14:creationId xmlns:p14="http://schemas.microsoft.com/office/powerpoint/2010/main" val="141227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72612D-3B2D-4EAD-B576-3629A4747B7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C9D6-D589-43C9-9146-F1A13BC86FA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45986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72612D-3B2D-4EAD-B576-3629A4747B7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C9D6-D589-43C9-9146-F1A13BC86FA6}" type="slidenum">
              <a:rPr lang="en-US" smtClean="0"/>
              <a:t>‹#›</a:t>
            </a:fld>
            <a:endParaRPr lang="en-US"/>
          </a:p>
        </p:txBody>
      </p:sp>
    </p:spTree>
    <p:extLst>
      <p:ext uri="{BB962C8B-B14F-4D97-AF65-F5344CB8AC3E}">
        <p14:creationId xmlns:p14="http://schemas.microsoft.com/office/powerpoint/2010/main" val="1076224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72612D-3B2D-4EAD-B576-3629A4747B7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C9D6-D589-43C9-9146-F1A13BC86FA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53209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72612D-3B2D-4EAD-B576-3629A4747B7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C9D6-D589-43C9-9146-F1A13BC86FA6}" type="slidenum">
              <a:rPr lang="en-US" smtClean="0"/>
              <a:t>‹#›</a:t>
            </a:fld>
            <a:endParaRPr lang="en-US"/>
          </a:p>
        </p:txBody>
      </p:sp>
    </p:spTree>
    <p:extLst>
      <p:ext uri="{BB962C8B-B14F-4D97-AF65-F5344CB8AC3E}">
        <p14:creationId xmlns:p14="http://schemas.microsoft.com/office/powerpoint/2010/main" val="2864805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2612D-3B2D-4EAD-B576-3629A4747B7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C9D6-D589-43C9-9146-F1A13BC86FA6}" type="slidenum">
              <a:rPr lang="en-US" smtClean="0"/>
              <a:t>‹#›</a:t>
            </a:fld>
            <a:endParaRPr lang="en-US"/>
          </a:p>
        </p:txBody>
      </p:sp>
    </p:spTree>
    <p:extLst>
      <p:ext uri="{BB962C8B-B14F-4D97-AF65-F5344CB8AC3E}">
        <p14:creationId xmlns:p14="http://schemas.microsoft.com/office/powerpoint/2010/main" val="4284730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2612D-3B2D-4EAD-B576-3629A4747B7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C9D6-D589-43C9-9146-F1A13BC86FA6}" type="slidenum">
              <a:rPr lang="en-US" smtClean="0"/>
              <a:t>‹#›</a:t>
            </a:fld>
            <a:endParaRPr lang="en-US"/>
          </a:p>
        </p:txBody>
      </p:sp>
    </p:spTree>
    <p:extLst>
      <p:ext uri="{BB962C8B-B14F-4D97-AF65-F5344CB8AC3E}">
        <p14:creationId xmlns:p14="http://schemas.microsoft.com/office/powerpoint/2010/main" val="116632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2612D-3B2D-4EAD-B576-3629A4747B7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C9D6-D589-43C9-9146-F1A13BC86FA6}" type="slidenum">
              <a:rPr lang="en-US" smtClean="0"/>
              <a:t>‹#›</a:t>
            </a:fld>
            <a:endParaRPr lang="en-US"/>
          </a:p>
        </p:txBody>
      </p:sp>
    </p:spTree>
    <p:extLst>
      <p:ext uri="{BB962C8B-B14F-4D97-AF65-F5344CB8AC3E}">
        <p14:creationId xmlns:p14="http://schemas.microsoft.com/office/powerpoint/2010/main" val="3329490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72612D-3B2D-4EAD-B576-3629A4747B7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C9D6-D589-43C9-9146-F1A13BC86FA6}" type="slidenum">
              <a:rPr lang="en-US" smtClean="0"/>
              <a:t>‹#›</a:t>
            </a:fld>
            <a:endParaRPr lang="en-US"/>
          </a:p>
        </p:txBody>
      </p:sp>
    </p:spTree>
    <p:extLst>
      <p:ext uri="{BB962C8B-B14F-4D97-AF65-F5344CB8AC3E}">
        <p14:creationId xmlns:p14="http://schemas.microsoft.com/office/powerpoint/2010/main" val="305727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72612D-3B2D-4EAD-B576-3629A4747B74}"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1C9D6-D589-43C9-9146-F1A13BC86FA6}" type="slidenum">
              <a:rPr lang="en-US" smtClean="0"/>
              <a:t>‹#›</a:t>
            </a:fld>
            <a:endParaRPr lang="en-US"/>
          </a:p>
        </p:txBody>
      </p:sp>
    </p:spTree>
    <p:extLst>
      <p:ext uri="{BB962C8B-B14F-4D97-AF65-F5344CB8AC3E}">
        <p14:creationId xmlns:p14="http://schemas.microsoft.com/office/powerpoint/2010/main" val="62093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72612D-3B2D-4EAD-B576-3629A4747B74}"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81C9D6-D589-43C9-9146-F1A13BC86FA6}" type="slidenum">
              <a:rPr lang="en-US" smtClean="0"/>
              <a:t>‹#›</a:t>
            </a:fld>
            <a:endParaRPr lang="en-US"/>
          </a:p>
        </p:txBody>
      </p:sp>
    </p:spTree>
    <p:extLst>
      <p:ext uri="{BB962C8B-B14F-4D97-AF65-F5344CB8AC3E}">
        <p14:creationId xmlns:p14="http://schemas.microsoft.com/office/powerpoint/2010/main" val="59227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72612D-3B2D-4EAD-B576-3629A4747B74}"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81C9D6-D589-43C9-9146-F1A13BC86FA6}" type="slidenum">
              <a:rPr lang="en-US" smtClean="0"/>
              <a:t>‹#›</a:t>
            </a:fld>
            <a:endParaRPr lang="en-US"/>
          </a:p>
        </p:txBody>
      </p:sp>
    </p:spTree>
    <p:extLst>
      <p:ext uri="{BB962C8B-B14F-4D97-AF65-F5344CB8AC3E}">
        <p14:creationId xmlns:p14="http://schemas.microsoft.com/office/powerpoint/2010/main" val="132914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2612D-3B2D-4EAD-B576-3629A4747B74}"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81C9D6-D589-43C9-9146-F1A13BC86FA6}" type="slidenum">
              <a:rPr lang="en-US" smtClean="0"/>
              <a:t>‹#›</a:t>
            </a:fld>
            <a:endParaRPr lang="en-US"/>
          </a:p>
        </p:txBody>
      </p:sp>
    </p:spTree>
    <p:extLst>
      <p:ext uri="{BB962C8B-B14F-4D97-AF65-F5344CB8AC3E}">
        <p14:creationId xmlns:p14="http://schemas.microsoft.com/office/powerpoint/2010/main" val="3451079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72612D-3B2D-4EAD-B576-3629A4747B74}"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1C9D6-D589-43C9-9146-F1A13BC86FA6}" type="slidenum">
              <a:rPr lang="en-US" smtClean="0"/>
              <a:t>‹#›</a:t>
            </a:fld>
            <a:endParaRPr lang="en-US"/>
          </a:p>
        </p:txBody>
      </p:sp>
    </p:spTree>
    <p:extLst>
      <p:ext uri="{BB962C8B-B14F-4D97-AF65-F5344CB8AC3E}">
        <p14:creationId xmlns:p14="http://schemas.microsoft.com/office/powerpoint/2010/main" val="2417947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F72612D-3B2D-4EAD-B576-3629A4747B74}"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1C9D6-D589-43C9-9146-F1A13BC86FA6}" type="slidenum">
              <a:rPr lang="en-US" smtClean="0"/>
              <a:t>‹#›</a:t>
            </a:fld>
            <a:endParaRPr lang="en-US"/>
          </a:p>
        </p:txBody>
      </p:sp>
    </p:spTree>
    <p:extLst>
      <p:ext uri="{BB962C8B-B14F-4D97-AF65-F5344CB8AC3E}">
        <p14:creationId xmlns:p14="http://schemas.microsoft.com/office/powerpoint/2010/main" val="3231007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72612D-3B2D-4EAD-B576-3629A4747B74}" type="datetimeFigureOut">
              <a:rPr lang="en-US" smtClean="0"/>
              <a:t>4/10/2017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081C9D6-D589-43C9-9146-F1A13BC86FA6}" type="slidenum">
              <a:rPr lang="en-US" smtClean="0"/>
              <a:t>‹#›</a:t>
            </a:fld>
            <a:endParaRPr lang="en-US"/>
          </a:p>
        </p:txBody>
      </p:sp>
    </p:spTree>
    <p:extLst>
      <p:ext uri="{BB962C8B-B14F-4D97-AF65-F5344CB8AC3E}">
        <p14:creationId xmlns:p14="http://schemas.microsoft.com/office/powerpoint/2010/main" val="1262150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fpri.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effectLst/>
              </a:rPr>
              <a:t>"Why Do Some Nations Prosper: North and South Korea"</a:t>
            </a:r>
            <a:br>
              <a:rPr lang="en-US" dirty="0">
                <a:effectLst/>
              </a:rPr>
            </a:br>
            <a:endParaRPr lang="en-US" dirty="0"/>
          </a:p>
        </p:txBody>
      </p:sp>
      <p:sp>
        <p:nvSpPr>
          <p:cNvPr id="3" name="Subtitle 2"/>
          <p:cNvSpPr>
            <a:spLocks noGrp="1"/>
          </p:cNvSpPr>
          <p:nvPr>
            <p:ph type="subTitle" idx="1"/>
          </p:nvPr>
        </p:nvSpPr>
        <p:spPr>
          <a:xfrm>
            <a:off x="1558825" y="4557857"/>
            <a:ext cx="7766936" cy="1096899"/>
          </a:xfrm>
        </p:spPr>
        <p:txBody>
          <a:bodyPr>
            <a:normAutofit fontScale="62500" lnSpcReduction="20000"/>
          </a:bodyPr>
          <a:lstStyle/>
          <a:p>
            <a:endParaRPr lang="en-US" dirty="0"/>
          </a:p>
          <a:p>
            <a:pPr fontAlgn="ctr"/>
            <a:r>
              <a:rPr lang="en-US" b="1" dirty="0"/>
              <a:t>[2.E.3]</a:t>
            </a:r>
            <a:endParaRPr lang="en-US" dirty="0"/>
          </a:p>
          <a:p>
            <a:pPr fontAlgn="ctr"/>
            <a:r>
              <a:rPr lang="en-US" b="1" dirty="0"/>
              <a:t>The Latest and Greatest in Economic Education</a:t>
            </a:r>
            <a:endParaRPr lang="en-US" dirty="0"/>
          </a:p>
          <a:p>
            <a:r>
              <a:rPr lang="en-US" dirty="0"/>
              <a:t>Monday, 1:10 - 2:25 pm</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08217274"/>
              </p:ext>
            </p:extLst>
          </p:nvPr>
        </p:nvGraphicFramePr>
        <p:xfrm>
          <a:off x="838200" y="3452654"/>
          <a:ext cx="7972245" cy="1097280"/>
        </p:xfrm>
        <a:graphic>
          <a:graphicData uri="http://schemas.openxmlformats.org/drawingml/2006/table">
            <a:tbl>
              <a:tblPr/>
              <a:tblGrid>
                <a:gridCol w="7972245">
                  <a:extLst>
                    <a:ext uri="{9D8B030D-6E8A-4147-A177-3AD203B41FA5}">
                      <a16:colId xmlns:a16="http://schemas.microsoft.com/office/drawing/2014/main" val="2063063978"/>
                    </a:ext>
                  </a:extLst>
                </a:gridCol>
              </a:tblGrid>
              <a:tr h="0">
                <a:tc>
                  <a:txBody>
                    <a:bodyPr/>
                    <a:lstStyle/>
                    <a:p>
                      <a:endParaRPr lang="en-US"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1114554802"/>
                  </a:ext>
                </a:extLst>
              </a:tr>
              <a:tr h="0">
                <a:tc>
                  <a:txBody>
                    <a:bodyPr/>
                    <a:lstStyle/>
                    <a:p>
                      <a:r>
                        <a:rPr lang="en-US" dirty="0">
                          <a:effectLst/>
                        </a:rPr>
                        <a:t>LUCIEN ELLINGTON, The University of Tennessee at Chattanooga</a:t>
                      </a:r>
                    </a:p>
                  </a:txBody>
                  <a:tcPr anchor="ctr">
                    <a:lnL>
                      <a:noFill/>
                    </a:lnL>
                    <a:lnR>
                      <a:noFill/>
                    </a:lnR>
                    <a:lnT>
                      <a:noFill/>
                    </a:lnT>
                    <a:lnB>
                      <a:noFill/>
                    </a:lnB>
                    <a:solidFill>
                      <a:srgbClr val="FFFFFF"/>
                    </a:solidFill>
                  </a:tcPr>
                </a:tc>
                <a:extLst>
                  <a:ext uri="{0D108BD9-81ED-4DB2-BD59-A6C34878D82A}">
                    <a16:rowId xmlns:a16="http://schemas.microsoft.com/office/drawing/2014/main" val="2152736221"/>
                  </a:ext>
                </a:extLst>
              </a:tr>
              <a:tr h="0">
                <a:tc>
                  <a:txBody>
                    <a:bodyPr/>
                    <a:lstStyle/>
                    <a:p>
                      <a:r>
                        <a:rPr lang="en-US" dirty="0">
                          <a:effectLst/>
                        </a:rPr>
                        <a:t>TAWNI HUNT FERRARINI, Northern Michigan University</a:t>
                      </a:r>
                    </a:p>
                  </a:txBody>
                  <a:tcPr anchor="ctr">
                    <a:lnL>
                      <a:noFill/>
                    </a:lnL>
                    <a:lnR>
                      <a:noFill/>
                    </a:lnR>
                    <a:lnT>
                      <a:noFill/>
                    </a:lnT>
                    <a:lnB>
                      <a:noFill/>
                    </a:lnB>
                    <a:solidFill>
                      <a:srgbClr val="FFFFFF"/>
                    </a:solidFill>
                  </a:tcPr>
                </a:tc>
                <a:extLst>
                  <a:ext uri="{0D108BD9-81ED-4DB2-BD59-A6C34878D82A}">
                    <a16:rowId xmlns:a16="http://schemas.microsoft.com/office/drawing/2014/main" val="2496220936"/>
                  </a:ext>
                </a:extLst>
              </a:tr>
            </a:tbl>
          </a:graphicData>
        </a:graphic>
      </p:graphicFrame>
    </p:spTree>
    <p:extLst>
      <p:ext uri="{BB962C8B-B14F-4D97-AF65-F5344CB8AC3E}">
        <p14:creationId xmlns:p14="http://schemas.microsoft.com/office/powerpoint/2010/main" val="1789365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Tawni.org/presentations</a:t>
            </a:r>
            <a:br>
              <a:rPr lang="en-US" dirty="0"/>
            </a:br>
            <a:endParaRPr lang="en-US" dirty="0"/>
          </a:p>
        </p:txBody>
      </p:sp>
      <p:sp>
        <p:nvSpPr>
          <p:cNvPr id="3" name="Content Placeholder 2"/>
          <p:cNvSpPr>
            <a:spLocks noGrp="1"/>
          </p:cNvSpPr>
          <p:nvPr>
            <p:ph idx="1"/>
          </p:nvPr>
        </p:nvSpPr>
        <p:spPr/>
        <p:txBody>
          <a:bodyPr/>
          <a:lstStyle/>
          <a:p>
            <a:r>
              <a:rPr lang="en-US" b="1" dirty="0">
                <a:hlinkClick r:id="rId2"/>
              </a:rPr>
              <a:t>Foreign Policy Research Institute</a:t>
            </a:r>
            <a:r>
              <a:rPr lang="en-US" b="1" dirty="0"/>
              <a:t>, submitting manuscript for publication consideration</a:t>
            </a:r>
          </a:p>
          <a:p>
            <a:r>
              <a:rPr lang="en-US" b="1" dirty="0"/>
              <a:t>Tuesday, 10:25 - 11:40 am, [3.C.3], Redesigning Economics Education, "Meeting Millennials in Their Preferred Learning Spaces“ using Quality Matters Rubrics</a:t>
            </a:r>
          </a:p>
          <a:p>
            <a:r>
              <a:rPr lang="en-US" b="1" dirty="0"/>
              <a:t>Tuesday, 3:50 - 5:05 pm, [3.G.2], Plagues, Zombies, the Apocalypse and Economics: An Economist’s Guide to Surviving the End of the World, "That’s Mine! - Property Rights among the Walking Dead“</a:t>
            </a:r>
          </a:p>
          <a:p>
            <a:r>
              <a:rPr lang="en-US" b="1" dirty="0"/>
              <a:t>Wednesday, 10:25 - 11:40 am, [4.C.10], Free Market Economics and the Media (Chair)</a:t>
            </a:r>
            <a:endParaRPr lang="en-US" dirty="0"/>
          </a:p>
          <a:p>
            <a:endParaRPr lang="en-US" dirty="0"/>
          </a:p>
        </p:txBody>
      </p:sp>
    </p:spTree>
    <p:extLst>
      <p:ext uri="{BB962C8B-B14F-4D97-AF65-F5344CB8AC3E}">
        <p14:creationId xmlns:p14="http://schemas.microsoft.com/office/powerpoint/2010/main" val="1131331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6294" r="27929" b="-1"/>
          <a:stretch/>
        </p:blipFill>
        <p:spPr>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849562" y="609600"/>
            <a:ext cx="6424440" cy="1320800"/>
          </a:xfrm>
        </p:spPr>
        <p:txBody>
          <a:bodyPr>
            <a:normAutofit/>
          </a:bodyPr>
          <a:lstStyle/>
          <a:p>
            <a:r>
              <a:rPr lang="en-US" dirty="0"/>
              <a:t>Institutions matter.</a:t>
            </a:r>
          </a:p>
        </p:txBody>
      </p:sp>
      <p:sp>
        <p:nvSpPr>
          <p:cNvPr id="3" name="Content Placeholder 2"/>
          <p:cNvSpPr>
            <a:spLocks noGrp="1"/>
          </p:cNvSpPr>
          <p:nvPr>
            <p:ph idx="1"/>
          </p:nvPr>
        </p:nvSpPr>
        <p:spPr>
          <a:xfrm>
            <a:off x="2849562" y="2160589"/>
            <a:ext cx="6424440" cy="3880773"/>
          </a:xfrm>
        </p:spPr>
        <p:txBody>
          <a:bodyPr>
            <a:normAutofit/>
          </a:bodyPr>
          <a:lstStyle/>
          <a:p>
            <a:r>
              <a:rPr lang="en-US" dirty="0"/>
              <a:t>What explains the differences among nations in long-term economic growth in North Korea and South Korea when they have a shared history and culture?</a:t>
            </a:r>
          </a:p>
          <a:p>
            <a:r>
              <a:rPr lang="en-US" dirty="0"/>
              <a:t>Economic systems!  </a:t>
            </a:r>
          </a:p>
          <a:p>
            <a:r>
              <a:rPr lang="en-US" dirty="0"/>
              <a:t>North Korea relies on a command and control system while South Korea increasingly leans on a free market system.</a:t>
            </a:r>
          </a:p>
        </p:txBody>
      </p:sp>
    </p:spTree>
    <p:extLst>
      <p:ext uri="{BB962C8B-B14F-4D97-AF65-F5344CB8AC3E}">
        <p14:creationId xmlns:p14="http://schemas.microsoft.com/office/powerpoint/2010/main" val="2761827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6294" r="27929" b="-1"/>
          <a:stretch/>
        </p:blipFill>
        <p:spPr>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849562" y="609600"/>
            <a:ext cx="6424440" cy="1320800"/>
          </a:xfrm>
        </p:spPr>
        <p:txBody>
          <a:bodyPr>
            <a:normAutofit/>
          </a:bodyPr>
          <a:lstStyle/>
          <a:p>
            <a:r>
              <a:rPr lang="en-US" dirty="0"/>
              <a:t>Institutions matter.</a:t>
            </a:r>
          </a:p>
        </p:txBody>
      </p:sp>
      <p:sp>
        <p:nvSpPr>
          <p:cNvPr id="3" name="Content Placeholder 2"/>
          <p:cNvSpPr>
            <a:spLocks noGrp="1"/>
          </p:cNvSpPr>
          <p:nvPr>
            <p:ph idx="1"/>
          </p:nvPr>
        </p:nvSpPr>
        <p:spPr>
          <a:xfrm>
            <a:off x="2849562" y="2160589"/>
            <a:ext cx="6424440" cy="3880773"/>
          </a:xfrm>
        </p:spPr>
        <p:txBody>
          <a:bodyPr>
            <a:normAutofit/>
          </a:bodyPr>
          <a:lstStyle/>
          <a:p>
            <a:r>
              <a:rPr lang="en-US" sz="2200" dirty="0"/>
              <a:t>What explains the differences among nations in long-term economic growth in North Korea and South Korea when they have a shared history and culture?</a:t>
            </a:r>
          </a:p>
          <a:p>
            <a:r>
              <a:rPr lang="en-US" sz="2200" dirty="0"/>
              <a:t>Economic systems!  </a:t>
            </a:r>
          </a:p>
          <a:p>
            <a:r>
              <a:rPr lang="en-US" sz="2200" dirty="0"/>
              <a:t>North Korea relies on a command and control system while South Korea increasingly advances toward a free market system.</a:t>
            </a:r>
          </a:p>
        </p:txBody>
      </p:sp>
    </p:spTree>
    <p:extLst>
      <p:ext uri="{BB962C8B-B14F-4D97-AF65-F5344CB8AC3E}">
        <p14:creationId xmlns:p14="http://schemas.microsoft.com/office/powerpoint/2010/main" val="4241920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institutional story</a:t>
            </a:r>
          </a:p>
        </p:txBody>
      </p:sp>
      <p:sp>
        <p:nvSpPr>
          <p:cNvPr id="4" name="Text Placeholder 3"/>
          <p:cNvSpPr>
            <a:spLocks noGrp="1"/>
          </p:cNvSpPr>
          <p:nvPr>
            <p:ph type="body" idx="1"/>
          </p:nvPr>
        </p:nvSpPr>
        <p:spPr/>
        <p:txBody>
          <a:bodyPr/>
          <a:lstStyle/>
          <a:p>
            <a:r>
              <a:rPr lang="en-US" dirty="0"/>
              <a:t>Shared beginnings and separation</a:t>
            </a:r>
          </a:p>
        </p:txBody>
      </p:sp>
      <p:sp>
        <p:nvSpPr>
          <p:cNvPr id="5" name="Content Placeholder 4"/>
          <p:cNvSpPr>
            <a:spLocks noGrp="1"/>
          </p:cNvSpPr>
          <p:nvPr>
            <p:ph sz="half" idx="2"/>
          </p:nvPr>
        </p:nvSpPr>
        <p:spPr/>
        <p:txBody>
          <a:bodyPr/>
          <a:lstStyle/>
          <a:p>
            <a:r>
              <a:rPr lang="en-US" dirty="0"/>
              <a:t>Hermit Kingdom</a:t>
            </a:r>
          </a:p>
          <a:p>
            <a:r>
              <a:rPr lang="en-US" dirty="0"/>
              <a:t>Japanese occupation</a:t>
            </a:r>
          </a:p>
          <a:p>
            <a:r>
              <a:rPr lang="en-US" dirty="0"/>
              <a:t>One peninsula:  two Koreas</a:t>
            </a:r>
          </a:p>
        </p:txBody>
      </p:sp>
      <p:sp>
        <p:nvSpPr>
          <p:cNvPr id="6" name="Text Placeholder 5"/>
          <p:cNvSpPr>
            <a:spLocks noGrp="1"/>
          </p:cNvSpPr>
          <p:nvPr>
            <p:ph type="body" sz="quarter" idx="3"/>
          </p:nvPr>
        </p:nvSpPr>
        <p:spPr/>
        <p:txBody>
          <a:bodyPr/>
          <a:lstStyle/>
          <a:p>
            <a:r>
              <a:rPr lang="en-US" dirty="0"/>
              <a:t>Different institutional trajectories</a:t>
            </a:r>
          </a:p>
        </p:txBody>
      </p:sp>
      <p:sp>
        <p:nvSpPr>
          <p:cNvPr id="7" name="Content Placeholder 6"/>
          <p:cNvSpPr>
            <a:spLocks noGrp="1"/>
          </p:cNvSpPr>
          <p:nvPr>
            <p:ph sz="quarter" idx="4"/>
          </p:nvPr>
        </p:nvSpPr>
        <p:spPr>
          <a:xfrm>
            <a:off x="5088384" y="2766741"/>
            <a:ext cx="4185617" cy="3304117"/>
          </a:xfrm>
        </p:spPr>
        <p:txBody>
          <a:bodyPr>
            <a:normAutofit lnSpcReduction="10000"/>
          </a:bodyPr>
          <a:lstStyle/>
          <a:p>
            <a:r>
              <a:rPr lang="en-US" dirty="0"/>
              <a:t>Park ended the experiment with democracy</a:t>
            </a:r>
          </a:p>
          <a:p>
            <a:r>
              <a:rPr lang="en-US" dirty="0"/>
              <a:t>Land reform (started with US assistance and under Rhee)</a:t>
            </a:r>
          </a:p>
          <a:p>
            <a:r>
              <a:rPr lang="en-US" dirty="0"/>
              <a:t>Education (started with US assistance and under Rhee)</a:t>
            </a:r>
          </a:p>
          <a:p>
            <a:r>
              <a:rPr lang="en-US" dirty="0"/>
              <a:t>Investment in physical and human capital continues</a:t>
            </a:r>
          </a:p>
          <a:p>
            <a:r>
              <a:rPr lang="en-US" dirty="0"/>
              <a:t>Export-led growth (managed through chaebol)</a:t>
            </a:r>
          </a:p>
          <a:p>
            <a:pPr marL="0" indent="0">
              <a:buNone/>
            </a:pPr>
            <a:endParaRPr lang="en-US" dirty="0"/>
          </a:p>
        </p:txBody>
      </p:sp>
    </p:spTree>
    <p:extLst>
      <p:ext uri="{BB962C8B-B14F-4D97-AF65-F5344CB8AC3E}">
        <p14:creationId xmlns:p14="http://schemas.microsoft.com/office/powerpoint/2010/main" val="1145282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South Korea: the bright peninsula</a:t>
            </a:r>
            <a:br>
              <a:rPr lang="en-US" dirty="0"/>
            </a:br>
            <a:endParaRPr lang="en-US" dirty="0"/>
          </a:p>
        </p:txBody>
      </p:sp>
      <p:pic>
        <p:nvPicPr>
          <p:cNvPr id="8" name="Picture 7"/>
          <p:cNvPicPr>
            <a:picLocks noChangeAspect="1"/>
          </p:cNvPicPr>
          <p:nvPr/>
        </p:nvPicPr>
        <p:blipFill>
          <a:blip r:embed="rId2"/>
          <a:stretch>
            <a:fillRect/>
          </a:stretch>
        </p:blipFill>
        <p:spPr>
          <a:xfrm>
            <a:off x="574205" y="1725562"/>
            <a:ext cx="8480826" cy="3267442"/>
          </a:xfrm>
          <a:prstGeom prst="rect">
            <a:avLst/>
          </a:prstGeom>
        </p:spPr>
      </p:pic>
      <p:sp>
        <p:nvSpPr>
          <p:cNvPr id="9" name="Rectangle 8"/>
          <p:cNvSpPr/>
          <p:nvPr/>
        </p:nvSpPr>
        <p:spPr>
          <a:xfrm>
            <a:off x="1617407" y="5141111"/>
            <a:ext cx="6096000" cy="923330"/>
          </a:xfrm>
          <a:prstGeom prst="rect">
            <a:avLst/>
          </a:prstGeom>
        </p:spPr>
        <p:txBody>
          <a:bodyPr>
            <a:spAutoFit/>
          </a:bodyPr>
          <a:lstStyle/>
          <a:p>
            <a:r>
              <a:rPr lang="en-US" dirty="0">
                <a:latin typeface="Times New Roman" panose="02020603050405020304" pitchFamily="18" charset="0"/>
                <a:ea typeface="Calibri" panose="020F0502020204030204" pitchFamily="34" charset="0"/>
              </a:rPr>
              <a:t>Between 1980 and 1997, real gross domestic product per capita increased by a remarkable 248 percent from </a:t>
            </a:r>
            <a:r>
              <a:rPr lang="en-US">
                <a:latin typeface="Times New Roman" panose="02020603050405020304" pitchFamily="18" charset="0"/>
                <a:ea typeface="Calibri" panose="020F0502020204030204" pitchFamily="34" charset="0"/>
              </a:rPr>
              <a:t>$5300 </a:t>
            </a:r>
            <a:r>
              <a:rPr lang="en-US" dirty="0">
                <a:latin typeface="Times New Roman" panose="02020603050405020304" pitchFamily="18" charset="0"/>
                <a:ea typeface="Calibri" panose="020F0502020204030204" pitchFamily="34" charset="0"/>
              </a:rPr>
              <a:t>to $18,500</a:t>
            </a:r>
            <a:r>
              <a:rPr lang="en-US" b="1" dirty="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in 2011 USD!</a:t>
            </a:r>
            <a:endParaRPr lang="en-US" dirty="0"/>
          </a:p>
        </p:txBody>
      </p:sp>
    </p:spTree>
    <p:extLst>
      <p:ext uri="{BB962C8B-B14F-4D97-AF65-F5344CB8AC3E}">
        <p14:creationId xmlns:p14="http://schemas.microsoft.com/office/powerpoint/2010/main" val="336327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 Korea from the 1980s to today</a:t>
            </a:r>
          </a:p>
        </p:txBody>
      </p:sp>
      <p:sp>
        <p:nvSpPr>
          <p:cNvPr id="3" name="Content Placeholder 2"/>
          <p:cNvSpPr>
            <a:spLocks noGrp="1"/>
          </p:cNvSpPr>
          <p:nvPr>
            <p:ph idx="1"/>
          </p:nvPr>
        </p:nvSpPr>
        <p:spPr/>
        <p:txBody>
          <a:bodyPr>
            <a:normAutofit lnSpcReduction="10000"/>
          </a:bodyPr>
          <a:lstStyle/>
          <a:p>
            <a:r>
              <a:rPr lang="en-US" dirty="0"/>
              <a:t>During the early 1980s, strategic steps away from the chaebol.  Moved back from heavy investment in military production. </a:t>
            </a:r>
          </a:p>
          <a:p>
            <a:r>
              <a:rPr lang="en-US" dirty="0"/>
              <a:t>High technology industries takeoff.  Samsung and Hyundai become global brand names.</a:t>
            </a:r>
          </a:p>
          <a:p>
            <a:r>
              <a:rPr lang="en-US" dirty="0"/>
              <a:t>Real gross domestic product per capita increased by a remarkable 248 percent from $530 to $18,500</a:t>
            </a:r>
            <a:r>
              <a:rPr lang="en-US" b="1" dirty="0"/>
              <a:t> </a:t>
            </a:r>
            <a:r>
              <a:rPr lang="en-US" dirty="0"/>
              <a:t>in 2011 USD!</a:t>
            </a:r>
          </a:p>
          <a:p>
            <a:r>
              <a:rPr lang="en-US" dirty="0"/>
              <a:t>And then…</a:t>
            </a:r>
          </a:p>
          <a:p>
            <a:pPr lvl="1"/>
            <a:r>
              <a:rPr lang="en-US" dirty="0"/>
              <a:t>Asian financial crisis of 1997-98 </a:t>
            </a:r>
          </a:p>
          <a:p>
            <a:pPr lvl="1"/>
            <a:r>
              <a:rPr lang="en-US" dirty="0"/>
              <a:t>International Monetary Fund (IMF) provides $57B bailout in exchange for more plans to decentralize.</a:t>
            </a:r>
          </a:p>
          <a:p>
            <a:r>
              <a:rPr lang="en-US" dirty="0"/>
              <a:t>Result more growth and development with the “creative economy” stepping forward</a:t>
            </a:r>
          </a:p>
        </p:txBody>
      </p:sp>
    </p:spTree>
    <p:extLst>
      <p:ext uri="{BB962C8B-B14F-4D97-AF65-F5344CB8AC3E}">
        <p14:creationId xmlns:p14="http://schemas.microsoft.com/office/powerpoint/2010/main" val="3687409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North Korea: the dark peninsula</a:t>
            </a:r>
          </a:p>
        </p:txBody>
      </p:sp>
      <p:sp>
        <p:nvSpPr>
          <p:cNvPr id="3" name="Content Placeholder 2"/>
          <p:cNvSpPr>
            <a:spLocks noGrp="1"/>
          </p:cNvSpPr>
          <p:nvPr>
            <p:ph idx="1"/>
          </p:nvPr>
        </p:nvSpPr>
        <p:spPr/>
        <p:txBody>
          <a:bodyPr/>
          <a:lstStyle/>
          <a:p>
            <a:r>
              <a:rPr lang="en-US" dirty="0"/>
              <a:t>Central planners simply “assume” they have the knowledge, expertise, and skills to know what works and what does not when, where, and at what price. </a:t>
            </a:r>
          </a:p>
          <a:p>
            <a:r>
              <a:rPr lang="en-US" dirty="0"/>
              <a:t>Turn to the trials and tribulations of South Korea to investigate the difficulties this type of system presents.  South Korea’s adoption of command and control system was not continuous.  It moves away from it. With each step, more and more people are lifted out of poverty and open to higher standards of living.</a:t>
            </a:r>
          </a:p>
          <a:p>
            <a:r>
              <a:rPr lang="en-US" dirty="0"/>
              <a:t>No property rights, limited investment in human capital, technology is imported, limited investment in human capital across the masses, closed economy to international trade with restricted trade with China</a:t>
            </a:r>
          </a:p>
          <a:p>
            <a:endParaRPr lang="en-US" dirty="0"/>
          </a:p>
        </p:txBody>
      </p:sp>
    </p:spTree>
    <p:extLst>
      <p:ext uri="{BB962C8B-B14F-4D97-AF65-F5344CB8AC3E}">
        <p14:creationId xmlns:p14="http://schemas.microsoft.com/office/powerpoint/2010/main" val="3093311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6294" r="27929" b="-1"/>
          <a:stretch/>
        </p:blipFill>
        <p:spPr>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849562" y="609600"/>
            <a:ext cx="6424440" cy="1320800"/>
          </a:xfrm>
        </p:spPr>
        <p:txBody>
          <a:bodyPr>
            <a:normAutofit/>
          </a:bodyPr>
          <a:lstStyle/>
          <a:p>
            <a:r>
              <a:rPr lang="en-US" dirty="0"/>
              <a:t>North Korea: the dark peninsula </a:t>
            </a:r>
          </a:p>
        </p:txBody>
      </p:sp>
      <p:sp>
        <p:nvSpPr>
          <p:cNvPr id="3" name="Content Placeholder 2"/>
          <p:cNvSpPr>
            <a:spLocks noGrp="1"/>
          </p:cNvSpPr>
          <p:nvPr>
            <p:ph idx="1"/>
          </p:nvPr>
        </p:nvSpPr>
        <p:spPr>
          <a:xfrm>
            <a:off x="2849562" y="1742539"/>
            <a:ext cx="6424440" cy="4632381"/>
          </a:xfrm>
        </p:spPr>
        <p:txBody>
          <a:bodyPr>
            <a:normAutofit/>
          </a:bodyPr>
          <a:lstStyle/>
          <a:p>
            <a:r>
              <a:rPr lang="en-US" dirty="0"/>
              <a:t>Income in North Korea is one-thirtieth (1/30</a:t>
            </a:r>
            <a:r>
              <a:rPr lang="en-US" baseline="30000" dirty="0"/>
              <a:t>th</a:t>
            </a:r>
            <a:r>
              <a:rPr lang="en-US" dirty="0"/>
              <a:t>) of that of South Korean,</a:t>
            </a:r>
          </a:p>
          <a:p>
            <a:r>
              <a:rPr lang="en-US" dirty="0"/>
              <a:t>Average height is about 5 inches shorter,</a:t>
            </a:r>
          </a:p>
          <a:p>
            <a:r>
              <a:rPr lang="en-US" dirty="0"/>
              <a:t>Weight is 15 pounds lighter in the North than in the South; </a:t>
            </a:r>
          </a:p>
          <a:p>
            <a:r>
              <a:rPr lang="en-US" dirty="0"/>
              <a:t>Life expectancy at birth is ten years less in the North than in the South; </a:t>
            </a:r>
          </a:p>
          <a:p>
            <a:r>
              <a:rPr lang="en-US" dirty="0"/>
              <a:t>26.2 percent of North Korean infants die at birth compared to less than 3 percent of infants in South Korea; </a:t>
            </a:r>
          </a:p>
          <a:p>
            <a:r>
              <a:rPr lang="en-US" dirty="0"/>
              <a:t>South Korean annual global exports and imports total well over one trillion (U.S dollars), while North Korean global exports and import totals are about 8.7 billion (U.S. dollars). </a:t>
            </a:r>
            <a:endParaRPr lang="en-US" sz="2200" dirty="0"/>
          </a:p>
        </p:txBody>
      </p:sp>
    </p:spTree>
    <p:extLst>
      <p:ext uri="{BB962C8B-B14F-4D97-AF65-F5344CB8AC3E}">
        <p14:creationId xmlns:p14="http://schemas.microsoft.com/office/powerpoint/2010/main" val="2776208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6294" r="27929" b="-1"/>
          <a:stretch/>
        </p:blipFill>
        <p:spPr>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849562" y="609600"/>
            <a:ext cx="6424440" cy="1320800"/>
          </a:xfrm>
        </p:spPr>
        <p:txBody>
          <a:bodyPr>
            <a:normAutofit/>
          </a:bodyPr>
          <a:lstStyle/>
          <a:p>
            <a:r>
              <a:rPr lang="en-US" dirty="0"/>
              <a:t>Institutions matter.</a:t>
            </a:r>
          </a:p>
        </p:txBody>
      </p:sp>
      <p:sp>
        <p:nvSpPr>
          <p:cNvPr id="3" name="Content Placeholder 2"/>
          <p:cNvSpPr>
            <a:spLocks noGrp="1"/>
          </p:cNvSpPr>
          <p:nvPr>
            <p:ph idx="1"/>
          </p:nvPr>
        </p:nvSpPr>
        <p:spPr>
          <a:xfrm>
            <a:off x="2849562" y="2160589"/>
            <a:ext cx="6424440" cy="3880773"/>
          </a:xfrm>
        </p:spPr>
        <p:txBody>
          <a:bodyPr>
            <a:normAutofit/>
          </a:bodyPr>
          <a:lstStyle/>
          <a:p>
            <a:r>
              <a:rPr lang="en-US" sz="2200" dirty="0"/>
              <a:t>What explains the differences among nations in long-term economic growth in North Korea and South Korea when they have a shared history and culture?</a:t>
            </a:r>
          </a:p>
          <a:p>
            <a:r>
              <a:rPr lang="en-US" sz="2200" dirty="0"/>
              <a:t>Economic systems!  </a:t>
            </a:r>
          </a:p>
          <a:p>
            <a:r>
              <a:rPr lang="en-US" sz="2200" dirty="0"/>
              <a:t>South Korea increasingly values life, liberty, and the individual’s personal choice of how to pursue happiness. By contrast, North Korea spends tremendous amount of resources restricting individual rights and freedoms.</a:t>
            </a:r>
          </a:p>
        </p:txBody>
      </p:sp>
    </p:spTree>
    <p:extLst>
      <p:ext uri="{BB962C8B-B14F-4D97-AF65-F5344CB8AC3E}">
        <p14:creationId xmlns:p14="http://schemas.microsoft.com/office/powerpoint/2010/main" val="148541158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1593</TotalTime>
  <Words>771</Words>
  <Application>Microsoft Office PowerPoint</Application>
  <PresentationFormat>Widescreen</PresentationFormat>
  <Paragraphs>56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Times New Roman</vt:lpstr>
      <vt:lpstr>Trebuchet MS</vt:lpstr>
      <vt:lpstr>Wingdings 3</vt:lpstr>
      <vt:lpstr>Facet</vt:lpstr>
      <vt:lpstr>"Why Do Some Nations Prosper: North and South Korea" </vt:lpstr>
      <vt:lpstr>Institutions matter.</vt:lpstr>
      <vt:lpstr>Institutions matter.</vt:lpstr>
      <vt:lpstr>The institutional story</vt:lpstr>
      <vt:lpstr>South Korea: the bright peninsula </vt:lpstr>
      <vt:lpstr>South Korea from the 1980s to today</vt:lpstr>
      <vt:lpstr>North Korea: the dark peninsula</vt:lpstr>
      <vt:lpstr>North Korea: the dark peninsula </vt:lpstr>
      <vt:lpstr>Institutions matter.</vt:lpstr>
      <vt:lpstr>Tawni.org/presentations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Some Nations Prosper: North and South Korea" </dc:title>
  <dc:creator>Tawni Hunt Ferrarini</dc:creator>
  <cp:lastModifiedBy>Tawni Hunt Ferrarini</cp:lastModifiedBy>
  <cp:revision>15</cp:revision>
  <dcterms:created xsi:type="dcterms:W3CDTF">2017-04-09T20:10:19Z</dcterms:created>
  <dcterms:modified xsi:type="dcterms:W3CDTF">2017-04-11T00:41:17Z</dcterms:modified>
</cp:coreProperties>
</file>