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0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2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90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66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6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5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5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80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5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4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4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6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8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2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46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EEAH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Colin O’Reilly</a:t>
            </a:r>
          </a:p>
          <a:p>
            <a:r>
              <a:rPr lang="en-US" dirty="0" smtClean="0"/>
              <a:t>Assistant Professor of Economics </a:t>
            </a:r>
          </a:p>
          <a:p>
            <a:r>
              <a:rPr lang="en-US" dirty="0" smtClean="0"/>
              <a:t>Creighton University</a:t>
            </a:r>
          </a:p>
        </p:txBody>
      </p:sp>
    </p:spTree>
    <p:extLst>
      <p:ext uri="{BB962C8B-B14F-4D97-AF65-F5344CB8AC3E}">
        <p14:creationId xmlns:p14="http://schemas.microsoft.com/office/powerpoint/2010/main" val="321718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EEAH have an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that economics education makes for more well rounded and prepared students. But is economics education effective?</a:t>
            </a:r>
          </a:p>
          <a:p>
            <a:r>
              <a:rPr lang="en-US" dirty="0" smtClean="0"/>
              <a:t>We </a:t>
            </a:r>
            <a:r>
              <a:rPr lang="en-US" dirty="0"/>
              <a:t>are conducting a study to assess the impact of </a:t>
            </a:r>
            <a:r>
              <a:rPr lang="en-US" i="1" dirty="0"/>
              <a:t>Economics Episodes in American </a:t>
            </a:r>
            <a:r>
              <a:rPr lang="en-US" i="1" dirty="0" smtClean="0"/>
              <a:t>History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Do students that used EEAH in class have a better understanding of basic economic concepts? Do they understand “the economic way of thinking?”</a:t>
            </a:r>
          </a:p>
          <a:p>
            <a:r>
              <a:rPr lang="en-US" dirty="0" smtClean="0"/>
              <a:t>By using EEAH you can help us find out!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922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use EEAH in your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participate by: </a:t>
            </a:r>
          </a:p>
          <a:p>
            <a:pPr lvl="1"/>
            <a:r>
              <a:rPr lang="en-US" dirty="0"/>
              <a:t>Agreeing to use EEAH in one of your sections of US History.</a:t>
            </a:r>
          </a:p>
          <a:p>
            <a:pPr lvl="1"/>
            <a:r>
              <a:rPr lang="en-US" dirty="0"/>
              <a:t>Agreeing to participate in the assessment project.</a:t>
            </a:r>
          </a:p>
          <a:p>
            <a:pPr lvl="1"/>
            <a:r>
              <a:rPr lang="en-US" dirty="0"/>
              <a:t>Administering the economic way of thinking </a:t>
            </a:r>
            <a:r>
              <a:rPr lang="en-US" dirty="0" smtClean="0"/>
              <a:t>pre-test </a:t>
            </a:r>
            <a:r>
              <a:rPr lang="en-US" dirty="0"/>
              <a:t>at start of the semester and </a:t>
            </a:r>
            <a:r>
              <a:rPr lang="en-US" dirty="0" smtClean="0"/>
              <a:t>post-test at </a:t>
            </a:r>
            <a:r>
              <a:rPr lang="en-US" dirty="0"/>
              <a:t>the end of the semester. </a:t>
            </a:r>
          </a:p>
          <a:p>
            <a:pPr lvl="1"/>
            <a:r>
              <a:rPr lang="en-US" dirty="0"/>
              <a:t>Administering a brief survey of students.</a:t>
            </a:r>
          </a:p>
          <a:p>
            <a:r>
              <a:rPr lang="en-US" dirty="0"/>
              <a:t>We will take care of the rest!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5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870" y="1853248"/>
            <a:ext cx="10058400" cy="477821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have developed a brief test of “the economic way of thinking.”</a:t>
            </a:r>
          </a:p>
          <a:p>
            <a:pPr lvl="1"/>
            <a:r>
              <a:rPr lang="en-US" dirty="0" smtClean="0"/>
              <a:t>13 Situations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smtClean="0"/>
              <a:t>“Luke decides to play his favorite video game instead of studying for tomorrow’s math exam.” </a:t>
            </a:r>
          </a:p>
          <a:p>
            <a:pPr marL="457200" lvl="1" indent="0">
              <a:buNone/>
            </a:pPr>
            <a:r>
              <a:rPr lang="en-US" dirty="0" smtClean="0"/>
              <a:t>Which of the following best describes the cost of his decision?</a:t>
            </a:r>
          </a:p>
          <a:p>
            <a:pPr marL="914400" lvl="2" indent="0">
              <a:buNone/>
            </a:pPr>
            <a:r>
              <a:rPr lang="en-US" dirty="0" smtClean="0"/>
              <a:t>A. Luke’s cost for playing his favorite video game was the benefits he would have gained on the math exam had he used the time to study for the exam.</a:t>
            </a:r>
          </a:p>
          <a:p>
            <a:pPr marL="914400" lvl="2" indent="0">
              <a:buNone/>
            </a:pPr>
            <a:r>
              <a:rPr lang="en-US" dirty="0" smtClean="0"/>
              <a:t>B. Luke’s decision did not involve money and thus no meaningful cost was involved.</a:t>
            </a:r>
          </a:p>
          <a:p>
            <a:pPr marL="914400" lvl="2" indent="0">
              <a:buNone/>
            </a:pPr>
            <a:r>
              <a:rPr lang="en-US" dirty="0" smtClean="0"/>
              <a:t>C. Luke’s decision reflected his individual preferences so no real cost was incurred.</a:t>
            </a:r>
          </a:p>
          <a:p>
            <a:pPr marL="914400" lvl="2" indent="0">
              <a:buNone/>
            </a:pPr>
            <a:r>
              <a:rPr lang="en-US" dirty="0" smtClean="0"/>
              <a:t>D. Luke’s cost for playing his favorite videogame was the time he could have spent with friends after school.</a:t>
            </a:r>
          </a:p>
          <a:p>
            <a:pPr marL="514350" lvl="1" indent="0">
              <a:buNone/>
            </a:pPr>
            <a:r>
              <a:rPr lang="en-US" dirty="0" smtClean="0"/>
              <a:t>From the following list if economic principles, please choose two which you think are the most important reasons for your answer to the previous situation: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A. People make choices because they face scarcity.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B. People make choice that involve costs.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C. People respond to incentives in predictable ways.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D. People create Economic systems that influence individual decisions.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E. People gain when they trade voluntarily.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F. People’s choices sometimes create unintended consequences.</a:t>
            </a:r>
          </a:p>
        </p:txBody>
      </p:sp>
    </p:spTree>
    <p:extLst>
      <p:ext uri="{BB962C8B-B14F-4D97-AF65-F5344CB8AC3E}">
        <p14:creationId xmlns:p14="http://schemas.microsoft.com/office/powerpoint/2010/main" val="95170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Ideally you would use EEAH in one section of US History (the treatment group) and not use the text in another section (the control group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If you only have one section, no problem.</a:t>
            </a:r>
          </a:p>
          <a:p>
            <a:r>
              <a:rPr lang="en-US" dirty="0" smtClean="0"/>
              <a:t>We can offer a $</a:t>
            </a:r>
            <a:r>
              <a:rPr lang="en-US" dirty="0" smtClean="0"/>
              <a:t>150 </a:t>
            </a:r>
            <a:r>
              <a:rPr lang="en-US" dirty="0" smtClean="0"/>
              <a:t>stipend to you if you choose to participate!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5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participate?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know that you are interested today.</a:t>
            </a:r>
          </a:p>
          <a:p>
            <a:r>
              <a:rPr lang="en-US" dirty="0" smtClean="0"/>
              <a:t>We will send you: </a:t>
            </a:r>
            <a:r>
              <a:rPr lang="en-US" dirty="0" smtClean="0"/>
              <a:t>the </a:t>
            </a:r>
            <a:r>
              <a:rPr lang="en-US" dirty="0" smtClean="0"/>
              <a:t>pre-test, the post-test, the survey, an informed consent form.</a:t>
            </a:r>
          </a:p>
          <a:p>
            <a:pPr lvl="1"/>
            <a:r>
              <a:rPr lang="en-US" dirty="0" smtClean="0"/>
              <a:t>Students must have a consent form signed by a parent or a guardian in order to participate.</a:t>
            </a:r>
          </a:p>
          <a:p>
            <a:pPr lvl="1"/>
            <a:r>
              <a:rPr lang="en-US" dirty="0" smtClean="0"/>
              <a:t>Student survey questions will maintain anonymity (ex. Hours studied per week, year in school, etc.). </a:t>
            </a:r>
            <a:endParaRPr lang="en-US" dirty="0"/>
          </a:p>
          <a:p>
            <a:pPr lvl="1"/>
            <a:r>
              <a:rPr lang="en-US" dirty="0" smtClean="0"/>
              <a:t>Unique identifiers will be used rather than names to maintain anonymity.</a:t>
            </a:r>
          </a:p>
          <a:p>
            <a:r>
              <a:rPr lang="en-US" dirty="0" smtClean="0"/>
              <a:t>Once completed you will send the tests and surveys back to us. </a:t>
            </a:r>
          </a:p>
        </p:txBody>
      </p:sp>
    </p:spTree>
    <p:extLst>
      <p:ext uri="{BB962C8B-B14F-4D97-AF65-F5344CB8AC3E}">
        <p14:creationId xmlns:p14="http://schemas.microsoft.com/office/powerpoint/2010/main" val="312267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compare the results between treatment sections and control sections. </a:t>
            </a:r>
          </a:p>
          <a:p>
            <a:r>
              <a:rPr lang="en-US" dirty="0"/>
              <a:t>Students may be in different sections for non-random reasons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we do not have random treatment (like a medical study), we will use survey data to help identify the treatment effect.</a:t>
            </a:r>
          </a:p>
          <a:p>
            <a:pPr lvl="1"/>
            <a:r>
              <a:rPr lang="en-US" dirty="0" smtClean="0"/>
              <a:t>Method: Propensity Score Matching</a:t>
            </a:r>
          </a:p>
          <a:p>
            <a:r>
              <a:rPr lang="en-US" dirty="0" smtClean="0"/>
              <a:t>Help us design the survey:</a:t>
            </a:r>
          </a:p>
          <a:p>
            <a:pPr lvl="1"/>
            <a:r>
              <a:rPr lang="en-US" dirty="0" smtClean="0"/>
              <a:t>What determines which section a student takes?</a:t>
            </a:r>
          </a:p>
          <a:p>
            <a:pPr lvl="1"/>
            <a:r>
              <a:rPr lang="en-US" dirty="0" smtClean="0"/>
              <a:t>Example: past GPA</a:t>
            </a:r>
          </a:p>
        </p:txBody>
      </p:sp>
    </p:spTree>
    <p:extLst>
      <p:ext uri="{BB962C8B-B14F-4D97-AF65-F5344CB8AC3E}">
        <p14:creationId xmlns:p14="http://schemas.microsoft.com/office/powerpoint/2010/main" val="260010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aggregate results will be reported to maintain anonymity.</a:t>
            </a:r>
          </a:p>
          <a:p>
            <a:r>
              <a:rPr lang="en-US" dirty="0" smtClean="0"/>
              <a:t>Results will be published in a peer reviewed journal.</a:t>
            </a:r>
          </a:p>
          <a:p>
            <a:r>
              <a:rPr lang="en-US" dirty="0" smtClean="0"/>
              <a:t>We will share the results with you so you know if EEAH is effective.</a:t>
            </a:r>
          </a:p>
        </p:txBody>
      </p:sp>
    </p:spTree>
    <p:extLst>
      <p:ext uri="{BB962C8B-B14F-4D97-AF65-F5344CB8AC3E}">
        <p14:creationId xmlns:p14="http://schemas.microsoft.com/office/powerpoint/2010/main" val="108156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51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584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EEAH in the Classroom</vt:lpstr>
      <vt:lpstr>Does EEAH have an impact?</vt:lpstr>
      <vt:lpstr>How can you use EEAH in your classroom?</vt:lpstr>
      <vt:lpstr>The Assessment Project </vt:lpstr>
      <vt:lpstr>The Assessment Project</vt:lpstr>
      <vt:lpstr>How can I participate?</vt:lpstr>
      <vt:lpstr>Assessment Project</vt:lpstr>
      <vt:lpstr>Results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EEAH into the Classroom</dc:title>
  <dc:creator>Colin O'Reilly</dc:creator>
  <cp:lastModifiedBy>Colin O'Reilly</cp:lastModifiedBy>
  <cp:revision>14</cp:revision>
  <dcterms:created xsi:type="dcterms:W3CDTF">2017-07-23T16:15:07Z</dcterms:created>
  <dcterms:modified xsi:type="dcterms:W3CDTF">2017-07-24T14:20:44Z</dcterms:modified>
</cp:coreProperties>
</file>