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6.xml" ContentType="application/inkml+xml"/>
  <Override PartName="/ppt/ink/ink7.xml" ContentType="application/inkml+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6" r:id="rId4"/>
    <p:sldId id="281" r:id="rId5"/>
    <p:sldId id="284" r:id="rId6"/>
    <p:sldId id="277" r:id="rId7"/>
    <p:sldId id="278" r:id="rId8"/>
    <p:sldId id="279" r:id="rId9"/>
    <p:sldId id="285" r:id="rId10"/>
    <p:sldId id="286" r:id="rId11"/>
    <p:sldId id="287" r:id="rId12"/>
    <p:sldId id="282" r:id="rId13"/>
    <p:sldId id="289" r:id="rId14"/>
    <p:sldId id="290" r:id="rId15"/>
    <p:sldId id="259" r:id="rId16"/>
    <p:sldId id="262" r:id="rId17"/>
    <p:sldId id="260" r:id="rId18"/>
    <p:sldId id="261" r:id="rId19"/>
    <p:sldId id="263" r:id="rId20"/>
    <p:sldId id="258" r:id="rId21"/>
    <p:sldId id="264" r:id="rId22"/>
    <p:sldId id="283" r:id="rId23"/>
    <p:sldId id="265" r:id="rId24"/>
    <p:sldId id="266"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3" d="100"/>
          <a:sy n="83" d="100"/>
        </p:scale>
        <p:origin x="45" y="52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20T14:38:53.712"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5017A-E71E-49BA-81A0-981F211A82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7677001-CEE3-4B5C-BDB1-905139D7C3A8}">
      <dgm:prSet phldrT="[Text]" custT="1"/>
      <dgm:spPr/>
      <dgm:t>
        <a:bodyPr/>
        <a:lstStyle/>
        <a:p>
          <a:r>
            <a:rPr lang="en-US" sz="1600" dirty="0"/>
            <a:t>Active income (wages and salaries)</a:t>
          </a:r>
        </a:p>
      </dgm:t>
    </dgm:pt>
    <dgm:pt modelId="{F51DD5EE-25CC-44F5-9B6B-CB505BF87F8A}" type="parTrans" cxnId="{FCC50CDE-9C8B-47D2-A4D1-895D7E8B0B01}">
      <dgm:prSet/>
      <dgm:spPr/>
      <dgm:t>
        <a:bodyPr/>
        <a:lstStyle/>
        <a:p>
          <a:endParaRPr lang="en-US"/>
        </a:p>
      </dgm:t>
    </dgm:pt>
    <dgm:pt modelId="{F34D3A99-33D5-4192-8DA2-23C8E7DCD0BE}" type="sibTrans" cxnId="{FCC50CDE-9C8B-47D2-A4D1-895D7E8B0B01}">
      <dgm:prSet/>
      <dgm:spPr/>
      <dgm:t>
        <a:bodyPr/>
        <a:lstStyle/>
        <a:p>
          <a:endParaRPr lang="en-US"/>
        </a:p>
      </dgm:t>
    </dgm:pt>
    <dgm:pt modelId="{832C288D-17B4-4507-8809-1952D6E9B82B}">
      <dgm:prSet phldrT="[Text]" custT="1"/>
      <dgm:spPr/>
      <dgm:t>
        <a:bodyPr/>
        <a:lstStyle/>
        <a:p>
          <a:r>
            <a:rPr lang="en-US" sz="1600" dirty="0"/>
            <a:t>Transfers (public assistance funded by taxpayers in borrowed dollars)</a:t>
          </a:r>
        </a:p>
      </dgm:t>
    </dgm:pt>
    <dgm:pt modelId="{0D25AC50-9B45-4B21-A14F-F7734F49B960}" type="parTrans" cxnId="{B85ED18E-1729-4B89-B1D0-E56650B4C0DE}">
      <dgm:prSet/>
      <dgm:spPr/>
      <dgm:t>
        <a:bodyPr/>
        <a:lstStyle/>
        <a:p>
          <a:endParaRPr lang="en-US"/>
        </a:p>
      </dgm:t>
    </dgm:pt>
    <dgm:pt modelId="{30247B79-E05F-41E4-8D3A-343555E4F260}" type="sibTrans" cxnId="{B85ED18E-1729-4B89-B1D0-E56650B4C0DE}">
      <dgm:prSet/>
      <dgm:spPr/>
      <dgm:t>
        <a:bodyPr/>
        <a:lstStyle/>
        <a:p>
          <a:endParaRPr lang="en-US"/>
        </a:p>
      </dgm:t>
    </dgm:pt>
    <dgm:pt modelId="{532D9377-662E-456A-AC3A-6578334497E8}">
      <dgm:prSet phldrT="[Text]" custT="1"/>
      <dgm:spPr/>
      <dgm:t>
        <a:bodyPr/>
        <a:lstStyle/>
        <a:p>
          <a:r>
            <a:rPr lang="en-US" sz="1600" dirty="0"/>
            <a:t>Dividend, interest, and rent</a:t>
          </a:r>
        </a:p>
      </dgm:t>
    </dgm:pt>
    <dgm:pt modelId="{EE215325-1ED2-49BA-ACD5-9C0F0AE8BDEC}" type="parTrans" cxnId="{A570D5C9-2E12-4F83-997B-139B4C461AC2}">
      <dgm:prSet/>
      <dgm:spPr/>
      <dgm:t>
        <a:bodyPr/>
        <a:lstStyle/>
        <a:p>
          <a:endParaRPr lang="en-US"/>
        </a:p>
      </dgm:t>
    </dgm:pt>
    <dgm:pt modelId="{44D1F624-19B5-4DD0-BC24-FA1A5A29EF52}" type="sibTrans" cxnId="{A570D5C9-2E12-4F83-997B-139B4C461AC2}">
      <dgm:prSet/>
      <dgm:spPr/>
      <dgm:t>
        <a:bodyPr/>
        <a:lstStyle/>
        <a:p>
          <a:endParaRPr lang="en-US"/>
        </a:p>
      </dgm:t>
    </dgm:pt>
    <dgm:pt modelId="{05590CF8-1568-4743-8308-4014742951EF}" type="pres">
      <dgm:prSet presAssocID="{C085017A-E71E-49BA-81A0-981F211A82EF}" presName="linear" presStyleCnt="0">
        <dgm:presLayoutVars>
          <dgm:dir/>
          <dgm:animLvl val="lvl"/>
          <dgm:resizeHandles val="exact"/>
        </dgm:presLayoutVars>
      </dgm:prSet>
      <dgm:spPr/>
    </dgm:pt>
    <dgm:pt modelId="{5BE8A292-E6FF-4B7A-A77C-1A7A3E5442CC}" type="pres">
      <dgm:prSet presAssocID="{67677001-CEE3-4B5C-BDB1-905139D7C3A8}" presName="parentLin" presStyleCnt="0"/>
      <dgm:spPr/>
    </dgm:pt>
    <dgm:pt modelId="{F47951FA-E324-4B68-B898-FA5511E771E9}" type="pres">
      <dgm:prSet presAssocID="{67677001-CEE3-4B5C-BDB1-905139D7C3A8}" presName="parentLeftMargin" presStyleLbl="node1" presStyleIdx="0" presStyleCnt="3"/>
      <dgm:spPr/>
    </dgm:pt>
    <dgm:pt modelId="{AA0F3A9C-8829-4355-A78D-16E28AF9AF8E}" type="pres">
      <dgm:prSet presAssocID="{67677001-CEE3-4B5C-BDB1-905139D7C3A8}" presName="parentText" presStyleLbl="node1" presStyleIdx="0" presStyleCnt="3">
        <dgm:presLayoutVars>
          <dgm:chMax val="0"/>
          <dgm:bulletEnabled val="1"/>
        </dgm:presLayoutVars>
      </dgm:prSet>
      <dgm:spPr/>
    </dgm:pt>
    <dgm:pt modelId="{A2DD7236-740D-403F-BF82-5B670F5BB800}" type="pres">
      <dgm:prSet presAssocID="{67677001-CEE3-4B5C-BDB1-905139D7C3A8}" presName="negativeSpace" presStyleCnt="0"/>
      <dgm:spPr/>
    </dgm:pt>
    <dgm:pt modelId="{91E3AC03-39E1-47D9-8BCD-9C04B085BD46}" type="pres">
      <dgm:prSet presAssocID="{67677001-CEE3-4B5C-BDB1-905139D7C3A8}" presName="childText" presStyleLbl="conFgAcc1" presStyleIdx="0" presStyleCnt="3">
        <dgm:presLayoutVars>
          <dgm:bulletEnabled val="1"/>
        </dgm:presLayoutVars>
      </dgm:prSet>
      <dgm:spPr/>
    </dgm:pt>
    <dgm:pt modelId="{9AF0E0D6-D078-427C-8AC4-459870A114B2}" type="pres">
      <dgm:prSet presAssocID="{F34D3A99-33D5-4192-8DA2-23C8E7DCD0BE}" presName="spaceBetweenRectangles" presStyleCnt="0"/>
      <dgm:spPr/>
    </dgm:pt>
    <dgm:pt modelId="{BD2C599F-FF41-4BC3-8E25-D7C636D508E6}" type="pres">
      <dgm:prSet presAssocID="{832C288D-17B4-4507-8809-1952D6E9B82B}" presName="parentLin" presStyleCnt="0"/>
      <dgm:spPr/>
    </dgm:pt>
    <dgm:pt modelId="{622327AD-3941-457B-AD94-46A50265958A}" type="pres">
      <dgm:prSet presAssocID="{832C288D-17B4-4507-8809-1952D6E9B82B}" presName="parentLeftMargin" presStyleLbl="node1" presStyleIdx="0" presStyleCnt="3"/>
      <dgm:spPr/>
    </dgm:pt>
    <dgm:pt modelId="{91CD49C7-EFC1-43F9-8F7A-4E4E60E133E0}" type="pres">
      <dgm:prSet presAssocID="{832C288D-17B4-4507-8809-1952D6E9B82B}" presName="parentText" presStyleLbl="node1" presStyleIdx="1" presStyleCnt="3">
        <dgm:presLayoutVars>
          <dgm:chMax val="0"/>
          <dgm:bulletEnabled val="1"/>
        </dgm:presLayoutVars>
      </dgm:prSet>
      <dgm:spPr/>
    </dgm:pt>
    <dgm:pt modelId="{6EC8BC2F-7341-45F2-A8E5-4E70630A2009}" type="pres">
      <dgm:prSet presAssocID="{832C288D-17B4-4507-8809-1952D6E9B82B}" presName="negativeSpace" presStyleCnt="0"/>
      <dgm:spPr/>
    </dgm:pt>
    <dgm:pt modelId="{F981E89D-19D0-4B66-A120-7D516DBB7167}" type="pres">
      <dgm:prSet presAssocID="{832C288D-17B4-4507-8809-1952D6E9B82B}" presName="childText" presStyleLbl="conFgAcc1" presStyleIdx="1" presStyleCnt="3">
        <dgm:presLayoutVars>
          <dgm:bulletEnabled val="1"/>
        </dgm:presLayoutVars>
      </dgm:prSet>
      <dgm:spPr/>
    </dgm:pt>
    <dgm:pt modelId="{47120C73-1EF1-497C-A141-4F8FB6F722BE}" type="pres">
      <dgm:prSet presAssocID="{30247B79-E05F-41E4-8D3A-343555E4F260}" presName="spaceBetweenRectangles" presStyleCnt="0"/>
      <dgm:spPr/>
    </dgm:pt>
    <dgm:pt modelId="{14B43DA0-E8CC-4581-974F-B2A45D91D607}" type="pres">
      <dgm:prSet presAssocID="{532D9377-662E-456A-AC3A-6578334497E8}" presName="parentLin" presStyleCnt="0"/>
      <dgm:spPr/>
    </dgm:pt>
    <dgm:pt modelId="{3DADE8A8-2A23-45C3-819A-D8315CFB04B6}" type="pres">
      <dgm:prSet presAssocID="{532D9377-662E-456A-AC3A-6578334497E8}" presName="parentLeftMargin" presStyleLbl="node1" presStyleIdx="1" presStyleCnt="3"/>
      <dgm:spPr/>
    </dgm:pt>
    <dgm:pt modelId="{AC2274C8-B73F-452C-8442-72DF0310D21C}" type="pres">
      <dgm:prSet presAssocID="{532D9377-662E-456A-AC3A-6578334497E8}" presName="parentText" presStyleLbl="node1" presStyleIdx="2" presStyleCnt="3">
        <dgm:presLayoutVars>
          <dgm:chMax val="0"/>
          <dgm:bulletEnabled val="1"/>
        </dgm:presLayoutVars>
      </dgm:prSet>
      <dgm:spPr/>
    </dgm:pt>
    <dgm:pt modelId="{C26D7916-2BF1-4474-B8F1-BE4E061AD3FD}" type="pres">
      <dgm:prSet presAssocID="{532D9377-662E-456A-AC3A-6578334497E8}" presName="negativeSpace" presStyleCnt="0"/>
      <dgm:spPr/>
    </dgm:pt>
    <dgm:pt modelId="{47614E2C-E960-464D-A09E-67A3F4EAAB97}" type="pres">
      <dgm:prSet presAssocID="{532D9377-662E-456A-AC3A-6578334497E8}" presName="childText" presStyleLbl="conFgAcc1" presStyleIdx="2" presStyleCnt="3">
        <dgm:presLayoutVars>
          <dgm:bulletEnabled val="1"/>
        </dgm:presLayoutVars>
      </dgm:prSet>
      <dgm:spPr/>
    </dgm:pt>
  </dgm:ptLst>
  <dgm:cxnLst>
    <dgm:cxn modelId="{5BB6DB17-DA8D-4C2D-9435-02851948A4FB}" type="presOf" srcId="{532D9377-662E-456A-AC3A-6578334497E8}" destId="{3DADE8A8-2A23-45C3-819A-D8315CFB04B6}" srcOrd="0" destOrd="0" presId="urn:microsoft.com/office/officeart/2005/8/layout/list1"/>
    <dgm:cxn modelId="{6E1FC131-B51A-4F1F-894F-3F7E63AE5B4E}" type="presOf" srcId="{832C288D-17B4-4507-8809-1952D6E9B82B}" destId="{91CD49C7-EFC1-43F9-8F7A-4E4E60E133E0}" srcOrd="1" destOrd="0" presId="urn:microsoft.com/office/officeart/2005/8/layout/list1"/>
    <dgm:cxn modelId="{37771C6F-3964-488A-A0C5-03D07015E7FE}" type="presOf" srcId="{67677001-CEE3-4B5C-BDB1-905139D7C3A8}" destId="{AA0F3A9C-8829-4355-A78D-16E28AF9AF8E}" srcOrd="1" destOrd="0" presId="urn:microsoft.com/office/officeart/2005/8/layout/list1"/>
    <dgm:cxn modelId="{B85ED18E-1729-4B89-B1D0-E56650B4C0DE}" srcId="{C085017A-E71E-49BA-81A0-981F211A82EF}" destId="{832C288D-17B4-4507-8809-1952D6E9B82B}" srcOrd="1" destOrd="0" parTransId="{0D25AC50-9B45-4B21-A14F-F7734F49B960}" sibTransId="{30247B79-E05F-41E4-8D3A-343555E4F260}"/>
    <dgm:cxn modelId="{B1AC3CA0-157E-4FF5-8323-6FCC153BA4FF}" type="presOf" srcId="{C085017A-E71E-49BA-81A0-981F211A82EF}" destId="{05590CF8-1568-4743-8308-4014742951EF}" srcOrd="0" destOrd="0" presId="urn:microsoft.com/office/officeart/2005/8/layout/list1"/>
    <dgm:cxn modelId="{EE7387A9-1D2F-4863-8D73-54E5FA5AEF3E}" type="presOf" srcId="{67677001-CEE3-4B5C-BDB1-905139D7C3A8}" destId="{F47951FA-E324-4B68-B898-FA5511E771E9}" srcOrd="0" destOrd="0" presId="urn:microsoft.com/office/officeart/2005/8/layout/list1"/>
    <dgm:cxn modelId="{C8DED0BE-8C27-45DE-BAC4-0C140B11B8F8}" type="presOf" srcId="{532D9377-662E-456A-AC3A-6578334497E8}" destId="{AC2274C8-B73F-452C-8442-72DF0310D21C}" srcOrd="1" destOrd="0" presId="urn:microsoft.com/office/officeart/2005/8/layout/list1"/>
    <dgm:cxn modelId="{A570D5C9-2E12-4F83-997B-139B4C461AC2}" srcId="{C085017A-E71E-49BA-81A0-981F211A82EF}" destId="{532D9377-662E-456A-AC3A-6578334497E8}" srcOrd="2" destOrd="0" parTransId="{EE215325-1ED2-49BA-ACD5-9C0F0AE8BDEC}" sibTransId="{44D1F624-19B5-4DD0-BC24-FA1A5A29EF52}"/>
    <dgm:cxn modelId="{35484CDC-DB65-468F-96B6-B035D3339F20}" type="presOf" srcId="{832C288D-17B4-4507-8809-1952D6E9B82B}" destId="{622327AD-3941-457B-AD94-46A50265958A}" srcOrd="0" destOrd="0" presId="urn:microsoft.com/office/officeart/2005/8/layout/list1"/>
    <dgm:cxn modelId="{FCC50CDE-9C8B-47D2-A4D1-895D7E8B0B01}" srcId="{C085017A-E71E-49BA-81A0-981F211A82EF}" destId="{67677001-CEE3-4B5C-BDB1-905139D7C3A8}" srcOrd="0" destOrd="0" parTransId="{F51DD5EE-25CC-44F5-9B6B-CB505BF87F8A}" sibTransId="{F34D3A99-33D5-4192-8DA2-23C8E7DCD0BE}"/>
    <dgm:cxn modelId="{1614EC94-2D2A-4EF8-9065-B77A624EF460}" type="presParOf" srcId="{05590CF8-1568-4743-8308-4014742951EF}" destId="{5BE8A292-E6FF-4B7A-A77C-1A7A3E5442CC}" srcOrd="0" destOrd="0" presId="urn:microsoft.com/office/officeart/2005/8/layout/list1"/>
    <dgm:cxn modelId="{803522B1-1FE0-492A-8A5D-18F10271C275}" type="presParOf" srcId="{5BE8A292-E6FF-4B7A-A77C-1A7A3E5442CC}" destId="{F47951FA-E324-4B68-B898-FA5511E771E9}" srcOrd="0" destOrd="0" presId="urn:microsoft.com/office/officeart/2005/8/layout/list1"/>
    <dgm:cxn modelId="{07DE7C7F-05C9-436F-95A6-BE5A5920144E}" type="presParOf" srcId="{5BE8A292-E6FF-4B7A-A77C-1A7A3E5442CC}" destId="{AA0F3A9C-8829-4355-A78D-16E28AF9AF8E}" srcOrd="1" destOrd="0" presId="urn:microsoft.com/office/officeart/2005/8/layout/list1"/>
    <dgm:cxn modelId="{C6340546-0F67-4E78-AA29-E298F32EA287}" type="presParOf" srcId="{05590CF8-1568-4743-8308-4014742951EF}" destId="{A2DD7236-740D-403F-BF82-5B670F5BB800}" srcOrd="1" destOrd="0" presId="urn:microsoft.com/office/officeart/2005/8/layout/list1"/>
    <dgm:cxn modelId="{A4CAF827-5910-415E-81B9-E1457FD41199}" type="presParOf" srcId="{05590CF8-1568-4743-8308-4014742951EF}" destId="{91E3AC03-39E1-47D9-8BCD-9C04B085BD46}" srcOrd="2" destOrd="0" presId="urn:microsoft.com/office/officeart/2005/8/layout/list1"/>
    <dgm:cxn modelId="{68B17192-C074-40AF-80AB-6772ABE7E802}" type="presParOf" srcId="{05590CF8-1568-4743-8308-4014742951EF}" destId="{9AF0E0D6-D078-427C-8AC4-459870A114B2}" srcOrd="3" destOrd="0" presId="urn:microsoft.com/office/officeart/2005/8/layout/list1"/>
    <dgm:cxn modelId="{1D6BF3E5-8F85-48F1-9293-4F6E0928C65C}" type="presParOf" srcId="{05590CF8-1568-4743-8308-4014742951EF}" destId="{BD2C599F-FF41-4BC3-8E25-D7C636D508E6}" srcOrd="4" destOrd="0" presId="urn:microsoft.com/office/officeart/2005/8/layout/list1"/>
    <dgm:cxn modelId="{87F59334-F9C2-49A0-914A-FE445C51C188}" type="presParOf" srcId="{BD2C599F-FF41-4BC3-8E25-D7C636D508E6}" destId="{622327AD-3941-457B-AD94-46A50265958A}" srcOrd="0" destOrd="0" presId="urn:microsoft.com/office/officeart/2005/8/layout/list1"/>
    <dgm:cxn modelId="{4C0AB291-D40A-4307-9836-6A6FCA4C60F8}" type="presParOf" srcId="{BD2C599F-FF41-4BC3-8E25-D7C636D508E6}" destId="{91CD49C7-EFC1-43F9-8F7A-4E4E60E133E0}" srcOrd="1" destOrd="0" presId="urn:microsoft.com/office/officeart/2005/8/layout/list1"/>
    <dgm:cxn modelId="{7563BD86-1509-483A-8685-77C5FA6F9BE3}" type="presParOf" srcId="{05590CF8-1568-4743-8308-4014742951EF}" destId="{6EC8BC2F-7341-45F2-A8E5-4E70630A2009}" srcOrd="5" destOrd="0" presId="urn:microsoft.com/office/officeart/2005/8/layout/list1"/>
    <dgm:cxn modelId="{086944DC-459D-4D96-85D6-95892391B21D}" type="presParOf" srcId="{05590CF8-1568-4743-8308-4014742951EF}" destId="{F981E89D-19D0-4B66-A120-7D516DBB7167}" srcOrd="6" destOrd="0" presId="urn:microsoft.com/office/officeart/2005/8/layout/list1"/>
    <dgm:cxn modelId="{5AA1C56A-6399-4A47-A2A6-EE35E06E885C}" type="presParOf" srcId="{05590CF8-1568-4743-8308-4014742951EF}" destId="{47120C73-1EF1-497C-A141-4F8FB6F722BE}" srcOrd="7" destOrd="0" presId="urn:microsoft.com/office/officeart/2005/8/layout/list1"/>
    <dgm:cxn modelId="{108DE1B8-881F-4194-A418-7D1A95822363}" type="presParOf" srcId="{05590CF8-1568-4743-8308-4014742951EF}" destId="{14B43DA0-E8CC-4581-974F-B2A45D91D607}" srcOrd="8" destOrd="0" presId="urn:microsoft.com/office/officeart/2005/8/layout/list1"/>
    <dgm:cxn modelId="{81E10A7F-57BE-43BF-8F88-51AE792207F3}" type="presParOf" srcId="{14B43DA0-E8CC-4581-974F-B2A45D91D607}" destId="{3DADE8A8-2A23-45C3-819A-D8315CFB04B6}" srcOrd="0" destOrd="0" presId="urn:microsoft.com/office/officeart/2005/8/layout/list1"/>
    <dgm:cxn modelId="{8E3BD8C2-6876-4742-AE22-3B3B24EBED4E}" type="presParOf" srcId="{14B43DA0-E8CC-4581-974F-B2A45D91D607}" destId="{AC2274C8-B73F-452C-8442-72DF0310D21C}" srcOrd="1" destOrd="0" presId="urn:microsoft.com/office/officeart/2005/8/layout/list1"/>
    <dgm:cxn modelId="{9013F44B-DA18-44D2-955D-BF58446335FA}" type="presParOf" srcId="{05590CF8-1568-4743-8308-4014742951EF}" destId="{C26D7916-2BF1-4474-B8F1-BE4E061AD3FD}" srcOrd="9" destOrd="0" presId="urn:microsoft.com/office/officeart/2005/8/layout/list1"/>
    <dgm:cxn modelId="{0FD20A8B-44E3-4CAA-8F9B-0E724C9EE180}" type="presParOf" srcId="{05590CF8-1568-4743-8308-4014742951EF}" destId="{47614E2C-E960-464D-A09E-67A3F4EAAB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3AC03-39E1-47D9-8BCD-9C04B085BD46}">
      <dsp:nvSpPr>
        <dsp:cNvPr id="0" name=""/>
        <dsp:cNvSpPr/>
      </dsp:nvSpPr>
      <dsp:spPr>
        <a:xfrm>
          <a:off x="0" y="523324"/>
          <a:ext cx="7462476"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F3A9C-8829-4355-A78D-16E28AF9AF8E}">
      <dsp:nvSpPr>
        <dsp:cNvPr id="0" name=""/>
        <dsp:cNvSpPr/>
      </dsp:nvSpPr>
      <dsp:spPr>
        <a:xfrm>
          <a:off x="373123" y="21484"/>
          <a:ext cx="5223733"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5" tIns="0" rIns="197445" bIns="0" numCol="1" spcCol="1270" anchor="ctr" anchorCtr="0">
          <a:noAutofit/>
        </a:bodyPr>
        <a:lstStyle/>
        <a:p>
          <a:pPr marL="0" lvl="0" indent="0" algn="l" defTabSz="711200">
            <a:lnSpc>
              <a:spcPct val="90000"/>
            </a:lnSpc>
            <a:spcBef>
              <a:spcPct val="0"/>
            </a:spcBef>
            <a:spcAft>
              <a:spcPct val="35000"/>
            </a:spcAft>
            <a:buNone/>
          </a:pPr>
          <a:r>
            <a:rPr lang="en-US" sz="1600" kern="1200" dirty="0"/>
            <a:t>Active income (wages and salaries)</a:t>
          </a:r>
        </a:p>
      </dsp:txBody>
      <dsp:txXfrm>
        <a:off x="422119" y="70480"/>
        <a:ext cx="5125741" cy="905688"/>
      </dsp:txXfrm>
    </dsp:sp>
    <dsp:sp modelId="{F981E89D-19D0-4B66-A120-7D516DBB7167}">
      <dsp:nvSpPr>
        <dsp:cNvPr id="0" name=""/>
        <dsp:cNvSpPr/>
      </dsp:nvSpPr>
      <dsp:spPr>
        <a:xfrm>
          <a:off x="0" y="2065564"/>
          <a:ext cx="7462476"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D49C7-EFC1-43F9-8F7A-4E4E60E133E0}">
      <dsp:nvSpPr>
        <dsp:cNvPr id="0" name=""/>
        <dsp:cNvSpPr/>
      </dsp:nvSpPr>
      <dsp:spPr>
        <a:xfrm>
          <a:off x="373123" y="1563724"/>
          <a:ext cx="5223733"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5" tIns="0" rIns="197445" bIns="0" numCol="1" spcCol="1270" anchor="ctr" anchorCtr="0">
          <a:noAutofit/>
        </a:bodyPr>
        <a:lstStyle/>
        <a:p>
          <a:pPr marL="0" lvl="0" indent="0" algn="l" defTabSz="711200">
            <a:lnSpc>
              <a:spcPct val="90000"/>
            </a:lnSpc>
            <a:spcBef>
              <a:spcPct val="0"/>
            </a:spcBef>
            <a:spcAft>
              <a:spcPct val="35000"/>
            </a:spcAft>
            <a:buNone/>
          </a:pPr>
          <a:r>
            <a:rPr lang="en-US" sz="1600" kern="1200" dirty="0"/>
            <a:t>Transfers (public assistance funded by taxpayers in borrowed dollars)</a:t>
          </a:r>
        </a:p>
      </dsp:txBody>
      <dsp:txXfrm>
        <a:off x="422119" y="1612720"/>
        <a:ext cx="5125741" cy="905688"/>
      </dsp:txXfrm>
    </dsp:sp>
    <dsp:sp modelId="{47614E2C-E960-464D-A09E-67A3F4EAAB97}">
      <dsp:nvSpPr>
        <dsp:cNvPr id="0" name=""/>
        <dsp:cNvSpPr/>
      </dsp:nvSpPr>
      <dsp:spPr>
        <a:xfrm>
          <a:off x="0" y="3607804"/>
          <a:ext cx="7462476"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274C8-B73F-452C-8442-72DF0310D21C}">
      <dsp:nvSpPr>
        <dsp:cNvPr id="0" name=""/>
        <dsp:cNvSpPr/>
      </dsp:nvSpPr>
      <dsp:spPr>
        <a:xfrm>
          <a:off x="373123" y="3105964"/>
          <a:ext cx="5223733"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5" tIns="0" rIns="197445" bIns="0" numCol="1" spcCol="1270" anchor="ctr" anchorCtr="0">
          <a:noAutofit/>
        </a:bodyPr>
        <a:lstStyle/>
        <a:p>
          <a:pPr marL="0" lvl="0" indent="0" algn="l" defTabSz="711200">
            <a:lnSpc>
              <a:spcPct val="90000"/>
            </a:lnSpc>
            <a:spcBef>
              <a:spcPct val="0"/>
            </a:spcBef>
            <a:spcAft>
              <a:spcPct val="35000"/>
            </a:spcAft>
            <a:buNone/>
          </a:pPr>
          <a:r>
            <a:rPr lang="en-US" sz="1600" kern="1200" dirty="0"/>
            <a:t>Dividend, interest, and rent</a:t>
          </a:r>
        </a:p>
      </dsp:txBody>
      <dsp:txXfrm>
        <a:off x="422119" y="3154960"/>
        <a:ext cx="5125741"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18:46:33.976"/>
    </inkml:context>
    <inkml:brush xml:id="br0">
      <inkml:brushProperty name="width" value="0.1" units="cm"/>
      <inkml:brushProperty name="height" value="0.2" units="cm"/>
      <inkml:brushProperty name="color" value="#FF00FF"/>
      <inkml:brushProperty name="tip" value="rectangle"/>
      <inkml:brushProperty name="rasterOp" value="maskPen"/>
      <inkml:brushProperty name="ignorePressure" value="1"/>
    </inkml:brush>
  </inkml:definitions>
  <inkml:trace contextRef="#ctx0" brushRef="#br0">14787 20002,'0'-3,"0"-4,0-3,0-3,0-3,0-3,0-2,0 0,0 0,0 2,0 0,5 4,3 2,2 2,3 4,1 3,2 2,0 1,2 1,2 1,-2 2,-1 2,-1 2,1 3,-1 2,0 3,0-2,4-3,-3 3,0-1,-1-3,-3 0,0-1,-1 1,2 1,0-1,4-1,2 0,1 2,-2-1,0 1,0 4,-2 3,6-1,2-1,-1-3,-2-1,5 1,0 2,1-3,-1-2,0-3,-1-3,-2-1,-3 1,-1 0,-3 1,1-2,-2-1,3 0,2 0,-1-1,-1 0,0 5,-1 3,-1-1,3-1,1-2,-1-2,0 0,-1-2,-1 0,-1 0,3 0,3-1,1 1,0 0,-3 0,2 0,0 0,-2 0,-1 0,-1 0,-1 0,-1 0,0 0,2 0,2 0,2 0,0 0,5 0,1 0,0 0,5 3,-1 1,2-1,2 0,-4-1,2-1,-2 0,-4-1,-4 0,-4 0,-2 0,1 0,1 0,-2 0,0 0,0 0,-2 0,0 0,0 0,3 0,0 0,1-3,-2-1,0 0,-1 1,0 1,2 1,0 0,0-2,0-1,-1-5,-1-4,-1 0,-3 0,2 1,-2 1,-3-2,-4 0,-5 1,-7 0,-5 3,-3 1,-3 4,-1-4,-1-1,-3 2,-1 1,1-1,1 2,0 0,2 2,1-2,-3 0,-1 1,1 2,0 0,2 1,-6 0,-1 1,1 0,1 6,2 2,2 0,1-2,-2-2,-1-2,1 0,1-2,0 0,1 0,1-3,-3-1,-3 0,-2 1,-1 1,-2 0,1 4,1 2,4 0,1 1,2 1,2 0,-3-3,0 3,0-1,1 2,0 0,1 1,1 0,-3-2,0 1,-1 0,2-2,0-2,1-1,0-1,-1-1,-2 0,1 0,0 0,1-1,1 1,1 0,0 0,-3 0,0 0,-1 0,2 3,0 6,-5 3,-1-2,1-2,1-3,2-2,2-1,1 1,-5 1,-4-1,-4 0,-4-2,-6 0,2 0,5-1,5 0,4 0,2 0,0-1,3 1,1 0,1 0,1 0,0 0,-2 0,2-6,0-1,1 0,0 1,1 2,-2 1,1 2,-3 0,-2 1,1 0,0 1,1-1,1 0,0 0,-2 1,0-4,2-4,2 0,1 0,0-1,0 1,-1-1,-6 0,-2-1,-3 1,1-1,-4 1,0 2,2 2,3 1,4-3,-2-2,2 0,0 3,2-2,0 1,2 2,6 0,10 2,12-2,6 0,6 1,8 0,5 1,9 1,10 1,-2 0,1 0,-6 0,-7 0,-9 0,-6 0,-6 0,1 0,-1 0,-1 0,-1 0,-1 0,0 0,0 0,3 0,0-2,0-5,0-1,-1 2,-1 1,-1 1,9 2,2 2,3 2,1 2,7 0,5-1,7 0,-3-2,3 0,3-1,7 0,5-3,-1-1,1-5,-3-2,-6 2,-10-1,-11 1,-4 0,-6 1,-4 1,-4 3,-1-1,5 0,2 1,-1 2,-2 0,0 1,-2 1,-1 0,2 0,3 0,1 0,-1 3,-1 4,-2 1,2-2,2 2,0 2,5-1,0 5,-1-1,-4-3,-2-2,-3-1,-1 0,2-3,-2 2,-2 0,-1-2,1-1,0 2,0 0,0 1,3 1,2-1,2 1,1 5,1 0,0-1,1 0,-1-2,4-3,0 2,-2-2,-3-2,-3-1,-2 2,2 0,0-1,-1-2,-1 3,-1 0,0-1,-1-1,3-1,1-1,-1-1,-1 1,-6-2,-7-2,-16-4,-12 0,-16-6,-11 1,-13-2,-6-3,-4 1,2 0,4 3,3-2,-1 1,-3 4,-1 0,-1 2,-1 2,4 2,10 2,12 2,10 0,5 0,5 0,4 1,-1 2,1 7,-3 4,-2 3,-6 1,-6 4,0 0,3 0,6-1,3-2,5-3,1-5,-4-5,-1-2,-2 0,-11 0,-10 5,-15 3,-11 0,-5 4,0 2,10-2,11 1,13-1,10-4,8-4,7-3,2-2,2-3,-2 3,-2 0,1 0,-1-1,1 0,-5-1,-2-1,-3 0,-4 3,-3 1,-1 2,2 1,2-2,3-1,4-1,3 2,0-1,1 0,0-1,2-2,1-2,0-3,1 1,-2-3,-2 0,1 1,4-2,1 1,0-2,4-5,2-4,4-1,2 0,5-1,5 4,0 0,3 2,6-5,2 0,1 1,0 5,-3 1,-1 2,-1 3,1 3,3 1,1 2,1 0,-1 0,0 1,-1-1,0 1,-1-1,-3 3,-7 6,-4 6,-6-2,-5 2,-7-3,-7-3,-2-3,0-3,1-1,2-2,1 0,2-1,-3 0,1 1,-1-1,8 1,10 0,10-6,5-4,5-7,7-14,14-14,1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18:46:46.038"/>
    </inkml:context>
    <inkml:brush xml:id="br0">
      <inkml:brushProperty name="width" value="0.1" units="cm"/>
      <inkml:brushProperty name="height" value="0.2" units="cm"/>
      <inkml:brushProperty name="color" value="#FF00FF"/>
      <inkml:brushProperty name="tip" value="rectangle"/>
      <inkml:brushProperty name="rasterOp" value="maskPen"/>
      <inkml:brushProperty name="ignorePressure" value="1"/>
    </inkml:brush>
  </inkml:definitions>
  <inkml:trace contextRef="#ctx0" brushRef="#br0">27352 19949,'3'0,"4"0,3 0,3 0,5 0,3 5,2 3,7 1,7 3,2 4,10 4,1 2,1-2,-5-2,-7-4,-8-1,-4-3,-3-3,-5-1,-4 0,-1-2,-1-2,2 0,-1-2,5-2,1-5,0 0,-1-5,0 0,0 1,-2 0,1 3,-4-1,1 2,-1-2,0-1,0 1,0-1,2-2,0 2,0 2,4-3,0 1,1-1,2 1,-1 0,3 1,-1 3,-1-1,-2 1,-1 2,-2 1,-1 1,3 1,3 1,1 3,-1 0,-1 1,1 5,-1 3,-1 0,-1 1,-1 0,-1-1,-1-1,3-1,0-1,1-1,-2-2,0-2,-1 1,-1-1,0 0,3-1,0-2,1 5,-2 2,0-1,-1 1,0-1,2-1,0 1,0-1,0-1,-1 1,-1-1,-1 0,3-2,4-1,0-1,-1-1,4 0,1 0,-2 0,-2 0,-3-1,-2 1,2 0,0 0,-1 0,-1 0,0 0,-2 0,-2-3,-2 0,0-1,3-1,3-6,0-4,0 0,-4 2,-3-2,-8 3,-6 3,-10 6,-7 6,-5 3,0 5,1 2,-1 0,0-1,2 0,1-3,2 1,1-2,1 1,-3-2,0 1,-1 0,2-3,-3-1,-2 1,-1 0,-1-1,-6 4,-8 1,-8-1,0 0,-3 0,-1 1,5-2,8-1,8-2,3-2,4-1,2 0,3-1,2-1,0 1,1 0,-3-1,-1 1,-3 0,0 0,-8 0,-1 0,-7 0,0 0,5 0,1 0,4 0,4-3,4 0,5-4,2 1,1 0,0 2,-4 2,-2 0,0-1,0-1,-3-5,-2-1,-1 2,1 1,2 3,4-2,4 2,0 0,-1 1,-2 1,-2 1,0 1,-3-2,-1-2,-4 1,-1 0,1-1,-6-1,0 1,-6 1,-8-5,-10 0,-7 0,-4 2,7 5,2 3,9 0,9 1,6 1,7 2,5-2,3-1,5-5,8-8,9-2,8-3,7-2,2 0,5 2,0 1,5-2,6-2,0 0,0 3,-3 4,-5 1,0 0,-3 1,-2 5,-2 6,-2 5,0 5,-2 2,4 2,0-1,0 1,-1 1,0-1,-1-5,-1-4,3-3,1 1,-1-1,0 2,-1 0,1-1,4-2,4-1,-1-1,-2 0,-2-1,1-1,-1 1,-2 0,-1 0,-2 0,0-1,-1 1,3 0,0-2,0-2,0 1,-2-3,0 0,0 2,2 0,-3-4,0 0,-1 1,0 1,0 2,-3-1,0 0,-1 2,2 0,4 1,1 1,1-2,-1 0,0-1,0 2,4 0,2 1,-1 0,-1 1,-2 0,-2 0,2 0,0 0,-1 0,0 0,-2 1,0-1,-1 0,3 0,1 2,-1 2,0 0,-2-2,0 0,0 0,-1-2,2 6,2 1,2 0,0 2,0-2,4-2,0 0,-2-3,-1 2,-3 0,1 3,0-2,-2 1,0 0,-2 0,0-1,-1-2,3 0,0-2,0 1,0 2,-1 0,-1-2,-1 2,0 1,3-1,0-1,1-1,-2-1,0 0,-1-1,0 0,-4-3,-7-1,-7 3,-7 7,-11 6,-4 3,-3 1,1 2,-4 0,0-3,1 1,3-2,3 0,1-3,2-3,-4-4,-2-1,-3-2,1-1,-1 2,1 1,3 0,1-1,-3 3,-1-1,-1 1,-5 3,-3 1,-9 0,-1-3,5-2,6-2,7-1,4 0,4-1,-2-1,2 1,-1-1,2 1,0-3,0-1,1 1,-2-3,-2 1,1 0,0 1,2 2,0-2,0 0,-2 0,-1 2,1 0,1 1,-3 1,0-3,-2-3,1-4,0 0,2-1,2 2,0 1,2 3,-3 2,0 2,-3 1,-6-6,-4 0,-4-4,-6-4,-6 0,-3-1,1 2,-5 4,4 3,6 3,7 1,5-1,5 0,5 0,3 1,3 1,1 0,1 0,-2 1,-5 0,0 0,-6 1,-3 2,1 0,0 1,2-1,4-1,2-1,4 5,0 1,2 1,1-3,-3 2,5-2,7 0,8-1,7-3,5-5,2-3,9-3,1-2,4-2,4 1,6-2,2 1,8 0,2 3,-6 3,-6 2,-6 4,-4 1,-5 1,-4 0,-1 1,-3-1,0 1,6-1,1 0,1 0,-2 0,-4 3,-9 4,-7 0,-8-1,-6-1,-6-2,-3-1,-1-1,-3-1,1 0,-2 0,1-1,2 1,2 0,1 0,2 5,1 3,-3-2,0 2,0 0,0 1,2-1,0-2,0-2,-1 1,-2 0,1-1,3 1,2 3,1 0,2 2,6-2,8-2,5-1,8-2,7-2,9 0,1-1,-2-1,-3 1,-3-1,-3 1,-2 0,2 0,-1 0,0 0,-1 0,-1 0,-3-3,-2-1,1-2,5-1,3-1,1 1,-1 0,-2 1,3-1,-1 0,-1 0,-1 1,-1 2,-2 2,1 1,4 1,3 0,7 0,5 0,10 3,8 7,7 3,7 1,-3-3,-4 0,-4 3,-8 0,-11-4,-9-2,-6-3,-5-2,1-2,-1-1,-4-4,-9 0,-10 0,-8 1,-18 0,-15 2,-11 0,-7 1,-8 0,3 0,4 0,11 0,8 0,8 1,6-1,5-6,1-4,2 0,2-2,-1 1,0 3,1 0,2 1,0 3,1 0,1 0,-2-1,-2-1,1 0,0-5,2 0,0 2,0-1,-2 2,0 2,-1-1,2 2,0 0,1-1,1 1,0 0,-3 3,-1 0,4-2,4-3,10 0,9 1,9-2,10 2,4 1,3-5,4 1,-1 1,0 2,1-1,-1 1,-5 2,-1 1,-3 1,-5-2,-5 1,-1-1,0 2,-1-2,1-1,4 1,1 1,0 1,2 1,1 0,7 1,8 0,5 3,2 1,7 5,6 2,-3 0,-4 3,-3-2,-8-4,-8 1,-3-2,-4-1,-4 0,-1-1,-3 0,0-3,-1 0,3-1,1 5,0 1,-1 0,0 1,-1-1,-1-1,0-2,3-2,1 0,-1-2,-1 0,0 0,-1-1,0 1,2 0,0 0,1-1,-2 1,0 0,-1 0,-1 0,3 0,1 0,-1 0,0-5,-1-2,-1 0,-1 1,3 2,-5 2,-8 0,-8 2,-7 3,-7 0,-11 4,-8 2,-11 6,-11 0,-3 0,-5 4,3-3,3 0,8-3,4-4,8-3,7-4,5 2,5 0,-2-1,-4-1,-5-1,-1 0,3-1,4 0,3 0,3 0,1 0,-1 0,0 0,0 0,1-1,1 1,0 0,1 0,-3 0,0 0,-1 0,2 1,0-1,-5 0,-1 0,1 0,-2 0,2-3,-5-1,-8 1,-7 0,2-2,5 0,5 1,6-2,5 0,2 2,5-5,-1 0,5 1,7 2,9 2,8 1,3 2,5 1,4 0,1 1,7-4,1 0,2 0,2 0,2 1,-3 1,-2 0,-5 1,-4 0,-1 0,-3 0,-1 3,-3 1,-1 0,0-2,-2 6,4 1,0-2,3-1,0-5,5-2,0-1,2-4,-2 1,3-3,-1 0,-2 2,-4 2,0 1,-1 2,1 0,6 1,8 0,10 1,4-1,-2 0,-8 0,-8 1,-13-1,-21 0,-22 0,-18 0,-12 0,-5 5,-5 2,6 3,9 0,5 0,3-1,-1-3,-1 2,-6-2,3-1,-3-2,-5-1,-2-2,-3 1,5-1,8-1,10 1,6 0,4-1,2 1,2 0,2 0,1 0,0 0,1 0,-3 0,-1 0,-1 0,2 0,0 0,7 0,5-2,4-5,2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19:23:45.551"/>
    </inkml:context>
    <inkml:brush xml:id="br0">
      <inkml:brushProperty name="width" value="0.025" units="cm"/>
      <inkml:brushProperty name="height" value="0.025" units="cm"/>
      <inkml:brushProperty name="ignorePressure" value="1"/>
    </inkml:brush>
  </inkml:definitions>
  <inkml:trace contextRef="#ctx0" brushRef="#br0">18193 10408,'0'-8,"0"-2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19:23:46.803"/>
    </inkml:context>
    <inkml:brush xml:id="br0">
      <inkml:brushProperty name="width" value="0.025" units="cm"/>
      <inkml:brushProperty name="height" value="0.025" units="cm"/>
      <inkml:brushProperty name="ignorePressure" value="1"/>
    </inkml:brush>
  </inkml:definitions>
  <inkml:trace contextRef="#ctx0" brushRef="#br0">17976 10160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19:23:48.271"/>
    </inkml:context>
    <inkml:brush xml:id="br0">
      <inkml:brushProperty name="width" value="0.025" units="cm"/>
      <inkml:brushProperty name="height" value="0.025" units="cm"/>
      <inkml:brushProperty name="ignorePressure" value="1"/>
    </inkml:brush>
  </inkml:definitions>
  <inkml:trace contextRef="#ctx0" brushRef="#br0">6666 9944,'4'0,"4"0,6 4,3 8,2 6,6 0,-1-3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20:19:01.791"/>
    </inkml:context>
    <inkml:brush xml:id="br0">
      <inkml:brushProperty name="width" value="0.1" units="cm"/>
      <inkml:brushProperty name="height" value="0.2" units="cm"/>
      <inkml:brushProperty name="color" value="#FFFF00"/>
      <inkml:brushProperty name="tip" value="rectangle"/>
      <inkml:brushProperty name="rasterOp" value="maskPen"/>
      <inkml:brushProperty name="ignorePressure" value="1"/>
    </inkml:brush>
  </inkml:definitions>
  <inkml:trace contextRef="#ctx0" brushRef="#br0">1885 5956,'15'-2,"-6"-8,-1-1,4 1,3 2,1-1,0 2,2 2,6-1,1-3,0-2,11-6,6 1,-4 0,2 3,-3 0,-6 3,-3 3,-6 3,-3-2,1 2,1 0,-2 2,0 0,-1 1,-1 1,0 0,3 0,0 1,0-1,0 0,-1 0,-1 0,-1 3,3 1,1 2,0 1,-2-1,0 1,-1-1,-1 2,0 0,3-2,-2-2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1T20:19:07.357"/>
    </inkml:context>
    <inkml:brush xml:id="br0">
      <inkml:brushProperty name="width" value="0.1" units="cm"/>
      <inkml:brushProperty name="height" value="0.2" units="cm"/>
      <inkml:brushProperty name="color" value="#FFFF00"/>
      <inkml:brushProperty name="tip" value="rectangle"/>
      <inkml:brushProperty name="rasterOp" value="maskPen"/>
      <inkml:brushProperty name="ignorePressure" value="1"/>
    </inkml:brush>
  </inkml:definitions>
  <inkml:trace contextRef="#ctx0" brushRef="#br0">2456 6039,'3'3,"7"3,6 4,8 6,7 4,8 0,2 3,9 0,2 3,5-2,6-3,3-6,7-6,6 2,7-1,-1-3,4-4,-3-5,-2 0,3 0,3 0,-2 0,1 1,-3 3,1 5,0 5,-3 6,-2 0,-9 5,-3 0,-10 0,-10-5,-10 1,-6-3,-10-2,-5-2,-6-1,-3-2,-2-1,-1 0,3-2,-2 0,-1-3,-3-5,-4-3,-5-2,-5-1,-6-4,-3-1,-2 3,3-1,2 0,1 1,-1 2,1 2,-4 0,-4 1,-3 1,-7-1,-6-1,-7 2,-6-5,2-1,5 2,6-1,6 1,5 2,6 2,-6 1,-9 5,-16 1,-15 4,-17 6,-11 3,-6 6,2 1,2 2,3 1,6-5,7-6,8-5,6 1,0 2,0-2,1 4,-4-2,0-2,0-3,-2-1,0 0,1-3,4-2,-4 0,5-1,6 2,9 1,6-1,7 0,8 4,6 2,5-1,5-6,6-4,6-6,8-1,2-2,3 1,6-1,2 2,2-1,0-2,-1 2,0 2,-1 4,3-6,-1-2,1 1,-1 2,-4-1,1-1,3 2,2-2,-1 0,-1-3,-1 2,0-2,-1 0,4 3,3 3,4 1,10 1,9 1,8 2,12-1,14-6,10-5,7-4,4-6,1 0,-3-3,-6 1,-9 5,-4 3,-8 0,-13 2,-15 5,-12 4,-8 1,-7 1,-3 2,-2 1,3 2,1 0,4 1,8 1,9-1,9 1,10-1,2 0,1 0,5 0,3 0,1 0,-3 6,-10 2,-12-2,-10 0,-15-2,-13 0,-10-4,-9 1,-4-1,-8-6,-9-5,-1 0,-7-2,-2-3,-2 0,-5 3,-8 0,-6 4,-3-3,-8-3,-11-3,-8-4,-10-1,-9-2,-7-1,-9-2,-14-2,-6 4,3 4,8-1,23 4,28 6,22 4,20 4,15 6,9 8,6 6,2 3,1 1,-3-2,-3-2,0 0,-1 0,1 3,0 2,0 0,-2-1,-1 0,1-1,3-1,2-2,6-2,8-3,10 3,5 2,5 1,3 1,13 3,4 1,0 1,0-6,-5 0,-4-2,-5-2,-4-3,-2-4,-2-2,2 1,0-1,1 1,-1-2,-1 0,0-2,-1 0,0 0,3 0,0 0,1 0,-2 0,0 0,5 0,1-3,-1-1,-1 1,1-1,2 2,-1 1,-1 0,-2 1,-2 0,-5-2,-10-2,-23 0,-29 4,-23 2,-11 0,-4 1,4-1,14-1,14 0,14 0,11-1,7-4,-1 0,-1 1,2 0,1 1,2 0,0 2,-2 0,-1 0,1 0,0 0,2 0,0 0,0 0,-2 0,0 0,0 0,0 0,1 0,4 3,4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wni.Ferrarini@gmail.com" TargetMode="External"/><Relationship Id="rId2" Type="http://schemas.openxmlformats.org/officeDocument/2006/relationships/hyperlink" Target="http://www.tawni.org/" TargetMode="Externa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customXml" Target="../ink/ink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customXml" Target="../ink/ink5.xml"/><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80.png"/><Relationship Id="rId2" Type="http://schemas.openxmlformats.org/officeDocument/2006/relationships/hyperlink" Target="http://www.usdebtclock.org/" TargetMode="External"/><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170.png"/><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awni.org/" TargetMode="External"/><Relationship Id="rId2" Type="http://schemas.openxmlformats.org/officeDocument/2006/relationships/hyperlink" Target="mailto:Tawni.Ferrarini@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enseeconomics.com/wp-content/uploads/Politics_and_Foreign_Trade_CSE.pdf" TargetMode="External"/><Relationship Id="rId2" Type="http://schemas.openxmlformats.org/officeDocument/2006/relationships/hyperlink" Target="http://www.learnliberty.org/videos/how-big-is-the-us-debt-360-video-2/" TargetMode="External"/><Relationship Id="rId1" Type="http://schemas.openxmlformats.org/officeDocument/2006/relationships/slideLayout" Target="../slideLayouts/slideLayout2.xml"/><Relationship Id="rId4" Type="http://schemas.openxmlformats.org/officeDocument/2006/relationships/hyperlink" Target="http://commonsenseeconomics.com/wp-content/uploads/PoliticsForeignTrade.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customXml" Target="../ink/ink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r>
              <a:rPr lang="en-US" sz="2400" dirty="0"/>
              <a:t>Tawni Hunt Ferrarini, PhD in economics</a:t>
            </a:r>
            <a:br>
              <a:rPr lang="en-US" sz="2400" dirty="0"/>
            </a:br>
            <a:r>
              <a:rPr lang="en-US" sz="2400" dirty="0"/>
              <a:t>Sam M. </a:t>
            </a:r>
            <a:r>
              <a:rPr lang="en-US" sz="2400" dirty="0" err="1"/>
              <a:t>Cohodas</a:t>
            </a:r>
            <a:r>
              <a:rPr lang="en-US" sz="2400" dirty="0"/>
              <a:t> Professor</a:t>
            </a:r>
            <a:br>
              <a:rPr lang="en-US" sz="2400" dirty="0"/>
            </a:br>
            <a:r>
              <a:rPr lang="en-US" sz="2400" dirty="0"/>
              <a:t>Northern Michigan University</a:t>
            </a:r>
          </a:p>
          <a:p>
            <a:r>
              <a:rPr lang="en-US" sz="2400" dirty="0">
                <a:hlinkClick r:id="rId2"/>
              </a:rPr>
              <a:t>Tawni.org</a:t>
            </a:r>
            <a:endParaRPr lang="en-US" sz="2400" dirty="0"/>
          </a:p>
          <a:p>
            <a:r>
              <a:rPr lang="en-US" sz="2400" dirty="0">
                <a:hlinkClick r:id="rId3"/>
              </a:rPr>
              <a:t>Tawni.Ferrarini@gmail.com</a:t>
            </a:r>
            <a:endParaRPr lang="en-US" sz="2400" dirty="0"/>
          </a:p>
          <a:p>
            <a:pPr marL="0" indent="0">
              <a:buNone/>
            </a:pPr>
            <a:endParaRPr lang="en-US" dirty="0"/>
          </a:p>
        </p:txBody>
      </p:sp>
      <p:pic>
        <p:nvPicPr>
          <p:cNvPr id="2" name="Picture 1"/>
          <p:cNvPicPr>
            <a:picLocks noChangeAspect="1"/>
          </p:cNvPicPr>
          <p:nvPr/>
        </p:nvPicPr>
        <p:blipFill>
          <a:blip r:embed="rId4"/>
          <a:stretch>
            <a:fillRect/>
          </a:stretch>
        </p:blipFill>
        <p:spPr>
          <a:xfrm>
            <a:off x="2160816" y="0"/>
            <a:ext cx="3396134" cy="6858000"/>
          </a:xfrm>
          <a:prstGeom prst="rect">
            <a:avLst/>
          </a:prstGeom>
        </p:spPr>
      </p:pic>
    </p:spTree>
    <p:extLst>
      <p:ext uri="{BB962C8B-B14F-4D97-AF65-F5344CB8AC3E}">
        <p14:creationId xmlns:p14="http://schemas.microsoft.com/office/powerpoint/2010/main" val="32403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0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72" name="Group 71"/>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3"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7"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image decision maki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587994" y="1317463"/>
            <a:ext cx="5640502" cy="4230376"/>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Responsible and accountable individual and decision-making</a:t>
            </a:r>
          </a:p>
        </p:txBody>
      </p:sp>
      <p:sp>
        <p:nvSpPr>
          <p:cNvPr id="3" name="TextBox 2"/>
          <p:cNvSpPr txBox="1"/>
          <p:nvPr/>
        </p:nvSpPr>
        <p:spPr>
          <a:xfrm>
            <a:off x="5871714" y="1317463"/>
            <a:ext cx="5250612" cy="646331"/>
          </a:xfrm>
          <a:prstGeom prst="rect">
            <a:avLst/>
          </a:prstGeom>
          <a:noFill/>
        </p:spPr>
        <p:txBody>
          <a:bodyPr wrap="square" rtlCol="0">
            <a:spAutoFit/>
          </a:bodyPr>
          <a:lstStyle/>
          <a:p>
            <a:r>
              <a:rPr lang="en-US" dirty="0"/>
              <a:t>Personal value &gt; price, purchase or pass.</a:t>
            </a:r>
          </a:p>
          <a:p>
            <a:r>
              <a:rPr lang="en-US" dirty="0"/>
              <a:t>Personal value &lt; price, pass.</a:t>
            </a:r>
          </a:p>
        </p:txBody>
      </p:sp>
    </p:spTree>
    <p:extLst>
      <p:ext uri="{BB962C8B-B14F-4D97-AF65-F5344CB8AC3E}">
        <p14:creationId xmlns:p14="http://schemas.microsoft.com/office/powerpoint/2010/main" val="333704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Common Sense Economics in Action</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6431889" y="833077"/>
              <a:ext cx="180" cy="3240"/>
            </p14:xfrm>
          </p:contentPart>
        </mc:Choice>
        <mc:Fallback xmlns="">
          <p:pic>
            <p:nvPicPr>
              <p:cNvPr id="12" name="Ink 11"/>
              <p:cNvPicPr/>
              <p:nvPr/>
            </p:nvPicPr>
            <p:blipFill>
              <a:blip r:embed="rId3"/>
              <a:stretch>
                <a:fillRect/>
              </a:stretch>
            </p:blipFill>
            <p:spPr>
              <a:xfrm>
                <a:off x="6429729" y="831031"/>
                <a:ext cx="4500" cy="733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6353769" y="750277"/>
              <a:ext cx="180" cy="180"/>
            </p14:xfrm>
          </p:contentPart>
        </mc:Choice>
        <mc:Fallback xmlns="">
          <p:pic>
            <p:nvPicPr>
              <p:cNvPr id="13" name="Ink 12"/>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2281989" y="671977"/>
              <a:ext cx="40140" cy="24300"/>
            </p14:xfrm>
          </p:contentPart>
        </mc:Choice>
        <mc:Fallback xmlns="">
          <p:pic>
            <p:nvPicPr>
              <p:cNvPr id="15" name="Ink 14"/>
              <p:cNvPicPr/>
              <p:nvPr/>
            </p:nvPicPr>
            <p:blipFill>
              <a:blip r:embed="rId6"/>
              <a:stretch>
                <a:fillRect/>
              </a:stretch>
            </p:blipFill>
            <p:spPr>
              <a:xfrm>
                <a:off x="2277688" y="667689"/>
                <a:ext cx="48741" cy="32876"/>
              </a:xfrm>
              <a:prstGeom prst="rect">
                <a:avLst/>
              </a:prstGeom>
            </p:spPr>
          </p:pic>
        </mc:Fallback>
      </mc:AlternateContent>
      <p:pic>
        <p:nvPicPr>
          <p:cNvPr id="16" name="Picture 15"/>
          <p:cNvPicPr>
            <a:picLocks noChangeAspect="1"/>
          </p:cNvPicPr>
          <p:nvPr/>
        </p:nvPicPr>
        <p:blipFill>
          <a:blip r:embed="rId7"/>
          <a:stretch>
            <a:fillRect/>
          </a:stretch>
        </p:blipFill>
        <p:spPr>
          <a:xfrm>
            <a:off x="914399" y="1286221"/>
            <a:ext cx="11179769" cy="5527775"/>
          </a:xfrm>
          <a:prstGeom prst="rect">
            <a:avLst/>
          </a:prstGeom>
        </p:spPr>
      </p:pic>
    </p:spTree>
    <p:extLst>
      <p:ext uri="{BB962C8B-B14F-4D97-AF65-F5344CB8AC3E}">
        <p14:creationId xmlns:p14="http://schemas.microsoft.com/office/powerpoint/2010/main" val="135313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individuals spend their earned income, they are:</a:t>
            </a:r>
          </a:p>
        </p:txBody>
      </p:sp>
      <p:sp>
        <p:nvSpPr>
          <p:cNvPr id="4" name="Content Placeholder 3"/>
          <p:cNvSpPr>
            <a:spLocks noGrp="1"/>
          </p:cNvSpPr>
          <p:nvPr>
            <p:ph idx="1"/>
          </p:nvPr>
        </p:nvSpPr>
        <p:spPr/>
        <p:txBody>
          <a:bodyPr>
            <a:normAutofit/>
          </a:bodyPr>
          <a:lstStyle/>
          <a:p>
            <a:r>
              <a:rPr lang="en-US" sz="2500" dirty="0"/>
              <a:t>More purposeful in spending;</a:t>
            </a:r>
          </a:p>
          <a:p>
            <a:r>
              <a:rPr lang="en-US" sz="2500" dirty="0"/>
              <a:t>More likely to save (and invest);</a:t>
            </a:r>
          </a:p>
          <a:p>
            <a:r>
              <a:rPr lang="en-US" sz="2500" dirty="0"/>
              <a:t>Actively participants in growing their economics and helping others prosper.</a:t>
            </a:r>
          </a:p>
        </p:txBody>
      </p:sp>
    </p:spTree>
    <p:extLst>
      <p:ext uri="{BB962C8B-B14F-4D97-AF65-F5344CB8AC3E}">
        <p14:creationId xmlns:p14="http://schemas.microsoft.com/office/powerpoint/2010/main" val="330711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2" descr="Image result for image decision making"/>
          <p:cNvPicPr>
            <a:picLocks noChangeAspect="1"/>
          </p:cNvPicPr>
          <p:nvPr/>
        </p:nvPicPr>
        <p:blipFill rotWithShape="1">
          <a:blip r:embed="rId2">
            <a:extLst>
              <a:ext uri="{28A0092B-C50C-407E-A947-70E740481C1C}">
                <a14:useLocalDpi xmlns:a14="http://schemas.microsoft.com/office/drawing/2010/main" val="0"/>
              </a:ext>
            </a:extLst>
          </a:blip>
          <a:srcRect l="15709" r="15123"/>
          <a:stretch/>
        </p:blipFill>
        <p:spPr>
          <a:xfrm>
            <a:off x="4619543" y="640080"/>
            <a:ext cx="6953577" cy="5252773"/>
          </a:xfrm>
          <a:prstGeom prst="rect">
            <a:avLst/>
          </a:prstGeom>
        </p:spPr>
      </p:pic>
      <p:sp>
        <p:nvSpPr>
          <p:cNvPr id="2" name="Title 1"/>
          <p:cNvSpPr>
            <a:spLocks noGrp="1"/>
          </p:cNvSpPr>
          <p:nvPr>
            <p:ph type="title"/>
          </p:nvPr>
        </p:nvSpPr>
        <p:spPr>
          <a:xfrm>
            <a:off x="649224" y="645106"/>
            <a:ext cx="3650279" cy="1259894"/>
          </a:xfrm>
        </p:spPr>
        <p:txBody>
          <a:bodyPr>
            <a:normAutofit/>
          </a:bodyPr>
          <a:lstStyle/>
          <a:p>
            <a:r>
              <a:rPr lang="en-US" dirty="0"/>
              <a:t>Your life’s journey</a:t>
            </a:r>
          </a:p>
        </p:txBody>
      </p:sp>
      <p:sp>
        <p:nvSpPr>
          <p:cNvPr id="4102" name="Content Placeholder 4101"/>
          <p:cNvSpPr>
            <a:spLocks noGrp="1"/>
          </p:cNvSpPr>
          <p:nvPr>
            <p:ph idx="1"/>
          </p:nvPr>
        </p:nvSpPr>
        <p:spPr>
          <a:xfrm>
            <a:off x="649225" y="2133600"/>
            <a:ext cx="3650278" cy="3759253"/>
          </a:xfrm>
        </p:spPr>
        <p:txBody>
          <a:bodyPr>
            <a:normAutofit/>
          </a:bodyPr>
          <a:lstStyle/>
          <a:p>
            <a:r>
              <a:rPr lang="en-US" dirty="0"/>
              <a:t>Government sponsored program</a:t>
            </a:r>
          </a:p>
          <a:p>
            <a:r>
              <a:rPr lang="en-US" dirty="0"/>
              <a:t>Personal path influenced by personal income and choices</a:t>
            </a:r>
          </a:p>
          <a:p>
            <a:pPr lvl="1"/>
            <a:r>
              <a:rPr lang="en-US" dirty="0"/>
              <a:t>Health, wealth, and happiness</a:t>
            </a:r>
          </a:p>
        </p:txBody>
      </p:sp>
    </p:spTree>
    <p:extLst>
      <p:ext uri="{BB962C8B-B14F-4D97-AF65-F5344CB8AC3E}">
        <p14:creationId xmlns:p14="http://schemas.microsoft.com/office/powerpoint/2010/main" val="250887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71" y="624110"/>
            <a:ext cx="10242430" cy="1280890"/>
          </a:xfrm>
        </p:spPr>
        <p:txBody>
          <a:bodyPr/>
          <a:lstStyle/>
          <a:p>
            <a:r>
              <a:rPr lang="en-US" dirty="0"/>
              <a:t>Search “BEA </a:t>
            </a:r>
            <a:r>
              <a:rPr lang="en-US" dirty="0"/>
              <a:t>local area personal income”</a:t>
            </a:r>
            <a:endParaRPr lang="en-US" dirty="0"/>
          </a:p>
        </p:txBody>
      </p:sp>
      <p:pic>
        <p:nvPicPr>
          <p:cNvPr id="4" name="Picture 3"/>
          <p:cNvPicPr>
            <a:picLocks noChangeAspect="1"/>
          </p:cNvPicPr>
          <p:nvPr/>
        </p:nvPicPr>
        <p:blipFill>
          <a:blip r:embed="rId2"/>
          <a:stretch>
            <a:fillRect/>
          </a:stretch>
        </p:blipFill>
        <p:spPr>
          <a:xfrm>
            <a:off x="2814618" y="1728354"/>
            <a:ext cx="6835928" cy="5129646"/>
          </a:xfrm>
          <a:prstGeom prst="rect">
            <a:avLst/>
          </a:prstGeom>
        </p:spPr>
      </p:pic>
    </p:spTree>
    <p:extLst>
      <p:ext uri="{BB962C8B-B14F-4D97-AF65-F5344CB8AC3E}">
        <p14:creationId xmlns:p14="http://schemas.microsoft.com/office/powerpoint/2010/main" val="334246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UP personal income more than doubles</a:t>
            </a:r>
          </a:p>
        </p:txBody>
      </p:sp>
      <p:sp>
        <p:nvSpPr>
          <p:cNvPr id="3" name="Text Placeholder 2"/>
          <p:cNvSpPr>
            <a:spLocks noGrp="1"/>
          </p:cNvSpPr>
          <p:nvPr>
            <p:ph type="body" idx="1"/>
          </p:nvPr>
        </p:nvSpPr>
        <p:spPr>
          <a:xfrm>
            <a:off x="2901536" y="1917612"/>
            <a:ext cx="3992732" cy="576262"/>
          </a:xfrm>
        </p:spPr>
        <p:txBody>
          <a:bodyPr/>
          <a:lstStyle/>
          <a:p>
            <a:r>
              <a:rPr lang="en-US" dirty="0"/>
              <a:t>1970:  $15,700 in 2015 dollars (BEA)</a:t>
            </a:r>
          </a:p>
        </p:txBody>
      </p:sp>
      <p:sp>
        <p:nvSpPr>
          <p:cNvPr id="5" name="Text Placeholder 4"/>
          <p:cNvSpPr>
            <a:spLocks noGrp="1"/>
          </p:cNvSpPr>
          <p:nvPr>
            <p:ph type="body" sz="quarter" idx="3"/>
          </p:nvPr>
        </p:nvSpPr>
        <p:spPr>
          <a:xfrm>
            <a:off x="7483183" y="1875690"/>
            <a:ext cx="3999001" cy="576262"/>
          </a:xfrm>
        </p:spPr>
        <p:txBody>
          <a:bodyPr/>
          <a:lstStyle/>
          <a:p>
            <a:r>
              <a:rPr lang="en-US" dirty="0">
                <a:solidFill>
                  <a:schemeClr val="tx1"/>
                </a:solidFill>
              </a:rPr>
              <a:t>2015:  $35,600 in 2015 dollars (BEA) (127%</a:t>
            </a:r>
            <a:r>
              <a:rPr lang="en-US" dirty="0"/>
              <a:t>↑</a:t>
            </a:r>
            <a:r>
              <a:rPr lang="en-US" dirty="0">
                <a:solidFill>
                  <a:schemeClr val="tx1"/>
                </a:solidFill>
              </a:rPr>
              <a:t>)</a:t>
            </a:r>
          </a:p>
        </p:txBody>
      </p:sp>
      <p:sp>
        <p:nvSpPr>
          <p:cNvPr id="9" name="Right Arrow 8"/>
          <p:cNvSpPr/>
          <p:nvPr/>
        </p:nvSpPr>
        <p:spPr>
          <a:xfrm>
            <a:off x="3399703" y="5391807"/>
            <a:ext cx="1898169" cy="1179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6894268" y="2545738"/>
            <a:ext cx="4395773" cy="3519160"/>
          </a:xfrm>
          <a:prstGeom prst="rect">
            <a:avLst/>
          </a:prstGeom>
          <a:noFill/>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2836852" y="3159143"/>
            <a:ext cx="3023870" cy="2292350"/>
          </a:xfrm>
          <a:prstGeom prst="rect">
            <a:avLst/>
          </a:prstGeom>
          <a:noFill/>
        </p:spPr>
      </p:pic>
    </p:spTree>
    <p:extLst>
      <p:ext uri="{BB962C8B-B14F-4D97-AF65-F5344CB8AC3E}">
        <p14:creationId xmlns:p14="http://schemas.microsoft.com/office/powerpoint/2010/main" val="137979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income breakdown into 3 categories, BEA</a:t>
            </a:r>
          </a:p>
        </p:txBody>
      </p:sp>
      <p:graphicFrame>
        <p:nvGraphicFramePr>
          <p:cNvPr id="8" name="Diagram 7"/>
          <p:cNvGraphicFramePr/>
          <p:nvPr>
            <p:extLst>
              <p:ext uri="{D42A27DB-BD31-4B8C-83A1-F6EECF244321}">
                <p14:modId xmlns:p14="http://schemas.microsoft.com/office/powerpoint/2010/main" val="1233036538"/>
              </p:ext>
            </p:extLst>
          </p:nvPr>
        </p:nvGraphicFramePr>
        <p:xfrm>
          <a:off x="3516630" y="2261552"/>
          <a:ext cx="7462476" cy="448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06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Drilling down signals change in composition: Active income slips</a:t>
            </a:r>
          </a:p>
        </p:txBody>
      </p:sp>
      <p:sp>
        <p:nvSpPr>
          <p:cNvPr id="3" name="Text Placeholder 2"/>
          <p:cNvSpPr>
            <a:spLocks noGrp="1"/>
          </p:cNvSpPr>
          <p:nvPr>
            <p:ph type="body" idx="1"/>
          </p:nvPr>
        </p:nvSpPr>
        <p:spPr>
          <a:xfrm>
            <a:off x="2901536" y="1917612"/>
            <a:ext cx="3992732" cy="576262"/>
          </a:xfrm>
        </p:spPr>
        <p:txBody>
          <a:bodyPr/>
          <a:lstStyle/>
          <a:p>
            <a:r>
              <a:rPr lang="en-US" b="1" dirty="0"/>
              <a:t>1970: 71% wages and salaries</a:t>
            </a:r>
          </a:p>
        </p:txBody>
      </p:sp>
      <p:sp>
        <p:nvSpPr>
          <p:cNvPr id="5" name="Text Placeholder 4"/>
          <p:cNvSpPr>
            <a:spLocks noGrp="1"/>
          </p:cNvSpPr>
          <p:nvPr>
            <p:ph type="body" sz="quarter" idx="3"/>
          </p:nvPr>
        </p:nvSpPr>
        <p:spPr/>
        <p:txBody>
          <a:bodyPr/>
          <a:lstStyle/>
          <a:p>
            <a:r>
              <a:rPr lang="en-US" b="1" dirty="0"/>
              <a:t>2015:  51% wages and salaries</a:t>
            </a:r>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803" y="2541397"/>
            <a:ext cx="5568381" cy="4086423"/>
          </a:xfrm>
          <a:prstGeom prst="rect">
            <a:avLst/>
          </a:prstGeom>
          <a:noFill/>
        </p:spPr>
      </p:pic>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88188" y="2541398"/>
            <a:ext cx="5398113" cy="4086423"/>
          </a:xfrm>
          <a:prstGeom prst="rect">
            <a:avLst/>
          </a:prstGeom>
          <a:noFill/>
        </p:spPr>
      </p:pic>
      <p:sp>
        <p:nvSpPr>
          <p:cNvPr id="4" name="Down Arrow 3"/>
          <p:cNvSpPr/>
          <p:nvPr/>
        </p:nvSpPr>
        <p:spPr>
          <a:xfrm>
            <a:off x="10941266" y="3228778"/>
            <a:ext cx="674767" cy="3096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600274" y="5094193"/>
            <a:ext cx="1266825" cy="1581150"/>
          </a:xfrm>
          <a:prstGeom prst="rect">
            <a:avLst/>
          </a:prstGeom>
        </p:spPr>
      </p:pic>
    </p:spTree>
    <p:extLst>
      <p:ext uri="{BB962C8B-B14F-4D97-AF65-F5344CB8AC3E}">
        <p14:creationId xmlns:p14="http://schemas.microsoft.com/office/powerpoint/2010/main" val="291922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Drilling down signals change in composition: Public assistance grows</a:t>
            </a:r>
          </a:p>
        </p:txBody>
      </p:sp>
      <p:sp>
        <p:nvSpPr>
          <p:cNvPr id="3" name="Text Placeholder 2"/>
          <p:cNvSpPr>
            <a:spLocks noGrp="1"/>
          </p:cNvSpPr>
          <p:nvPr>
            <p:ph type="body" idx="1"/>
          </p:nvPr>
        </p:nvSpPr>
        <p:spPr>
          <a:xfrm>
            <a:off x="2901536" y="1917612"/>
            <a:ext cx="3992732" cy="576262"/>
          </a:xfrm>
        </p:spPr>
        <p:txBody>
          <a:bodyPr/>
          <a:lstStyle/>
          <a:p>
            <a:r>
              <a:rPr lang="en-US" b="1" dirty="0"/>
              <a:t>1970: 14% government programs</a:t>
            </a:r>
          </a:p>
        </p:txBody>
      </p:sp>
      <p:sp>
        <p:nvSpPr>
          <p:cNvPr id="5" name="Text Placeholder 4"/>
          <p:cNvSpPr>
            <a:spLocks noGrp="1"/>
          </p:cNvSpPr>
          <p:nvPr>
            <p:ph type="body" sz="quarter" idx="3"/>
          </p:nvPr>
        </p:nvSpPr>
        <p:spPr/>
        <p:txBody>
          <a:bodyPr/>
          <a:lstStyle/>
          <a:p>
            <a:r>
              <a:rPr lang="en-US" b="1" dirty="0"/>
              <a:t>2015:  31% government programs</a:t>
            </a:r>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803" y="2541397"/>
            <a:ext cx="5568381" cy="4086423"/>
          </a:xfrm>
          <a:prstGeom prst="rect">
            <a:avLst/>
          </a:prstGeom>
          <a:noFill/>
        </p:spPr>
      </p:pic>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76475" y="2541397"/>
            <a:ext cx="5398113" cy="4086423"/>
          </a:xfrm>
          <a:prstGeom prst="rect">
            <a:avLst/>
          </a:prstGeom>
          <a:noFill/>
        </p:spPr>
      </p:pic>
      <p:sp>
        <p:nvSpPr>
          <p:cNvPr id="4" name="Up Arrow 3"/>
          <p:cNvSpPr/>
          <p:nvPr/>
        </p:nvSpPr>
        <p:spPr>
          <a:xfrm>
            <a:off x="6777600" y="3361208"/>
            <a:ext cx="542334" cy="2774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209650" y="4968157"/>
            <a:ext cx="1266825" cy="1581150"/>
          </a:xfrm>
          <a:prstGeom prst="rect">
            <a:avLst/>
          </a:prstGeom>
        </p:spPr>
      </p:pic>
    </p:spTree>
    <p:extLst>
      <p:ext uri="{BB962C8B-B14F-4D97-AF65-F5344CB8AC3E}">
        <p14:creationId xmlns:p14="http://schemas.microsoft.com/office/powerpoint/2010/main" val="294474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982" y="624110"/>
            <a:ext cx="9795629" cy="1280890"/>
          </a:xfrm>
        </p:spPr>
        <p:txBody>
          <a:bodyPr>
            <a:normAutofit fontScale="90000"/>
          </a:bodyPr>
          <a:lstStyle/>
          <a:p>
            <a:r>
              <a:rPr lang="en-US" b="1" dirty="0"/>
              <a:t>Drilling down signals change in composition: Dividend, interest, and rent nudge up</a:t>
            </a:r>
          </a:p>
        </p:txBody>
      </p:sp>
      <p:sp>
        <p:nvSpPr>
          <p:cNvPr id="3" name="Text Placeholder 2"/>
          <p:cNvSpPr>
            <a:spLocks noGrp="1"/>
          </p:cNvSpPr>
          <p:nvPr>
            <p:ph type="body" idx="1"/>
          </p:nvPr>
        </p:nvSpPr>
        <p:spPr>
          <a:xfrm>
            <a:off x="2901536" y="1917612"/>
            <a:ext cx="3992732" cy="576262"/>
          </a:xfrm>
        </p:spPr>
        <p:txBody>
          <a:bodyPr/>
          <a:lstStyle/>
          <a:p>
            <a:r>
              <a:rPr lang="en-US" b="1" dirty="0"/>
              <a:t>1970: 15% dividend/rental income</a:t>
            </a:r>
          </a:p>
        </p:txBody>
      </p:sp>
      <p:sp>
        <p:nvSpPr>
          <p:cNvPr id="5" name="Text Placeholder 4"/>
          <p:cNvSpPr>
            <a:spLocks noGrp="1"/>
          </p:cNvSpPr>
          <p:nvPr>
            <p:ph type="body" sz="quarter" idx="3"/>
          </p:nvPr>
        </p:nvSpPr>
        <p:spPr>
          <a:xfrm>
            <a:off x="7324668" y="2426675"/>
            <a:ext cx="3999001" cy="576262"/>
          </a:xfrm>
        </p:spPr>
        <p:txBody>
          <a:bodyPr/>
          <a:lstStyle/>
          <a:p>
            <a:pPr>
              <a:spcBef>
                <a:spcPts val="0"/>
              </a:spcBef>
            </a:pPr>
            <a:r>
              <a:rPr lang="en-US" b="1" dirty="0"/>
              <a:t>2015:  19%</a:t>
            </a:r>
          </a:p>
          <a:p>
            <a:pPr>
              <a:spcBef>
                <a:spcPts val="0"/>
              </a:spcBef>
            </a:pPr>
            <a:r>
              <a:rPr lang="en-US" b="1" dirty="0">
                <a:solidFill>
                  <a:schemeClr val="tx1"/>
                </a:solidFill>
              </a:rPr>
              <a:t>dividend/rental income</a:t>
            </a:r>
          </a:p>
          <a:p>
            <a:endParaRPr lang="en-US" b="1" dirty="0"/>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803" y="2541397"/>
            <a:ext cx="5568381" cy="4086423"/>
          </a:xfrm>
          <a:prstGeom prst="rect">
            <a:avLst/>
          </a:prstGeom>
          <a:noFill/>
        </p:spPr>
      </p:pic>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76475" y="2541397"/>
            <a:ext cx="5398113" cy="4086423"/>
          </a:xfrm>
          <a:prstGeom prst="rect">
            <a:avLst/>
          </a:prstGeom>
          <a:noFill/>
        </p:spPr>
      </p:pic>
      <p:sp>
        <p:nvSpPr>
          <p:cNvPr id="4" name="Up Arrow 3"/>
          <p:cNvSpPr/>
          <p:nvPr/>
        </p:nvSpPr>
        <p:spPr>
          <a:xfrm>
            <a:off x="6777600" y="3361209"/>
            <a:ext cx="542334" cy="674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627443" y="4855785"/>
            <a:ext cx="1266825" cy="1581150"/>
          </a:xfrm>
          <a:prstGeom prst="rect">
            <a:avLst/>
          </a:prstGeom>
        </p:spPr>
      </p:pic>
    </p:spTree>
    <p:extLst>
      <p:ext uri="{BB962C8B-B14F-4D97-AF65-F5344CB8AC3E}">
        <p14:creationId xmlns:p14="http://schemas.microsoft.com/office/powerpoint/2010/main" val="423897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Sense Economics: What everyone should know about wealth and prosperity.</a:t>
            </a:r>
          </a:p>
        </p:txBody>
      </p:sp>
      <p:sp>
        <p:nvSpPr>
          <p:cNvPr id="3" name="Content Placeholder 2"/>
          <p:cNvSpPr>
            <a:spLocks noGrp="1"/>
          </p:cNvSpPr>
          <p:nvPr>
            <p:ph idx="1"/>
          </p:nvPr>
        </p:nvSpPr>
        <p:spPr/>
        <p:txBody>
          <a:bodyPr>
            <a:normAutofit/>
          </a:bodyPr>
          <a:lstStyle/>
          <a:p>
            <a:r>
              <a:rPr lang="en-US" sz="3200" dirty="0"/>
              <a:t>12 key elements of economics</a:t>
            </a:r>
          </a:p>
          <a:p>
            <a:r>
              <a:rPr lang="en-US" sz="3200" dirty="0"/>
              <a:t>Elements explain why some nations (states, regions, and districts) prosper</a:t>
            </a:r>
          </a:p>
          <a:p>
            <a:r>
              <a:rPr lang="en-US" sz="3200" dirty="0"/>
              <a:t>Economics of government</a:t>
            </a:r>
          </a:p>
          <a:p>
            <a:r>
              <a:rPr lang="en-US" sz="3200" dirty="0"/>
              <a:t>Personal finance</a:t>
            </a:r>
          </a:p>
        </p:txBody>
      </p:sp>
    </p:spTree>
    <p:extLst>
      <p:ext uri="{BB962C8B-B14F-4D97-AF65-F5344CB8AC3E}">
        <p14:creationId xmlns:p14="http://schemas.microsoft.com/office/powerpoint/2010/main" val="388182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Similar trends in the State of Michigan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5478284"/>
              </p:ext>
            </p:extLst>
          </p:nvPr>
        </p:nvGraphicFramePr>
        <p:xfrm>
          <a:off x="2175642" y="1905001"/>
          <a:ext cx="7839896" cy="3482632"/>
        </p:xfrm>
        <a:graphic>
          <a:graphicData uri="http://schemas.openxmlformats.org/drawingml/2006/table">
            <a:tbl>
              <a:tblPr firstRow="1" firstCol="1" bandRow="1">
                <a:tableStyleId>{5C22544A-7EE6-4342-B048-85BDC9FD1C3A}</a:tableStyleId>
              </a:tblPr>
              <a:tblGrid>
                <a:gridCol w="2612740">
                  <a:extLst>
                    <a:ext uri="{9D8B030D-6E8A-4147-A177-3AD203B41FA5}">
                      <a16:colId xmlns:a16="http://schemas.microsoft.com/office/drawing/2014/main" val="3895374320"/>
                    </a:ext>
                  </a:extLst>
                </a:gridCol>
                <a:gridCol w="2084757">
                  <a:extLst>
                    <a:ext uri="{9D8B030D-6E8A-4147-A177-3AD203B41FA5}">
                      <a16:colId xmlns:a16="http://schemas.microsoft.com/office/drawing/2014/main" val="3255797601"/>
                    </a:ext>
                  </a:extLst>
                </a:gridCol>
                <a:gridCol w="3142399">
                  <a:extLst>
                    <a:ext uri="{9D8B030D-6E8A-4147-A177-3AD203B41FA5}">
                      <a16:colId xmlns:a16="http://schemas.microsoft.com/office/drawing/2014/main" val="2892420465"/>
                    </a:ext>
                  </a:extLst>
                </a:gridCol>
              </a:tblGrid>
              <a:tr h="517920">
                <a:tc>
                  <a:txBody>
                    <a:bodyPr/>
                    <a:lstStyle/>
                    <a:p>
                      <a:pPr marL="0" marR="0">
                        <a:lnSpc>
                          <a:spcPct val="107000"/>
                        </a:lnSpc>
                        <a:spcBef>
                          <a:spcPts val="0"/>
                        </a:spcBef>
                        <a:spcAft>
                          <a:spcPts val="0"/>
                        </a:spcAft>
                      </a:pPr>
                      <a:r>
                        <a:rPr lang="en-US" sz="3000" dirty="0">
                          <a:effectLst/>
                        </a:rPr>
                        <a:t>State of Michigan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1970 </a:t>
                      </a:r>
                    </a:p>
                    <a:p>
                      <a:pPr marL="0" marR="0">
                        <a:lnSpc>
                          <a:spcPct val="107000"/>
                        </a:lnSpc>
                        <a:spcBef>
                          <a:spcPts val="0"/>
                        </a:spcBef>
                        <a:spcAft>
                          <a:spcPts val="0"/>
                        </a:spcAft>
                      </a:pPr>
                      <a:r>
                        <a:rPr lang="en-US" sz="3000" dirty="0">
                          <a:effectLst/>
                        </a:rPr>
                        <a:t>$20,500</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2015 </a:t>
                      </a:r>
                    </a:p>
                    <a:p>
                      <a:pPr marL="0" marR="0">
                        <a:lnSpc>
                          <a:spcPct val="107000"/>
                        </a:lnSpc>
                        <a:spcBef>
                          <a:spcPts val="0"/>
                        </a:spcBef>
                        <a:spcAft>
                          <a:spcPts val="0"/>
                        </a:spcAft>
                      </a:pPr>
                      <a:r>
                        <a:rPr lang="en-US" sz="3000" dirty="0">
                          <a:effectLst/>
                        </a:rPr>
                        <a:t>$43,000</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502726"/>
                  </a:ext>
                </a:extLst>
              </a:tr>
              <a:tr h="518306">
                <a:tc>
                  <a:txBody>
                    <a:bodyPr/>
                    <a:lstStyle/>
                    <a:p>
                      <a:pPr marL="0" marR="0">
                        <a:lnSpc>
                          <a:spcPct val="107000"/>
                        </a:lnSpc>
                        <a:spcBef>
                          <a:spcPts val="0"/>
                        </a:spcBef>
                        <a:spcAft>
                          <a:spcPts val="0"/>
                        </a:spcAft>
                      </a:pPr>
                      <a:r>
                        <a:rPr lang="en-US" sz="3000">
                          <a:effectLst/>
                        </a:rPr>
                        <a:t>Labor</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79%</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Drops to 61%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475632"/>
                  </a:ext>
                </a:extLst>
              </a:tr>
              <a:tr h="518306">
                <a:tc>
                  <a:txBody>
                    <a:bodyPr/>
                    <a:lstStyle/>
                    <a:p>
                      <a:pPr marL="0" marR="0">
                        <a:lnSpc>
                          <a:spcPct val="107000"/>
                        </a:lnSpc>
                        <a:spcBef>
                          <a:spcPts val="0"/>
                        </a:spcBef>
                        <a:spcAft>
                          <a:spcPts val="0"/>
                        </a:spcAft>
                      </a:pPr>
                      <a:r>
                        <a:rPr lang="en-US" sz="3000">
                          <a:effectLst/>
                        </a:rPr>
                        <a:t>Transfers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09%</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Rises to 22% (↑)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887301"/>
                  </a:ext>
                </a:extLst>
              </a:tr>
              <a:tr h="1064270">
                <a:tc>
                  <a:txBody>
                    <a:bodyPr/>
                    <a:lstStyle/>
                    <a:p>
                      <a:pPr marL="0" marR="0">
                        <a:lnSpc>
                          <a:spcPct val="107000"/>
                        </a:lnSpc>
                        <a:spcBef>
                          <a:spcPts val="0"/>
                        </a:spcBef>
                        <a:spcAft>
                          <a:spcPts val="0"/>
                        </a:spcAft>
                      </a:pPr>
                      <a:r>
                        <a:rPr lang="en-US" sz="3000">
                          <a:effectLst/>
                        </a:rPr>
                        <a:t>Dividend and rental income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13% (rounding)</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Rises to 17% (↑)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97859"/>
                  </a:ext>
                </a:extLst>
              </a:tr>
            </a:tbl>
          </a:graphicData>
        </a:graphic>
      </p:graphicFrame>
    </p:spTree>
    <p:extLst>
      <p:ext uri="{BB962C8B-B14F-4D97-AF65-F5344CB8AC3E}">
        <p14:creationId xmlns:p14="http://schemas.microsoft.com/office/powerpoint/2010/main" val="22156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Similar trends in the United States</a:t>
            </a:r>
          </a:p>
        </p:txBody>
      </p:sp>
      <p:graphicFrame>
        <p:nvGraphicFramePr>
          <p:cNvPr id="4" name="Table 3"/>
          <p:cNvGraphicFramePr>
            <a:graphicFrameLocks noGrp="1"/>
          </p:cNvGraphicFramePr>
          <p:nvPr>
            <p:extLst>
              <p:ext uri="{D42A27DB-BD31-4B8C-83A1-F6EECF244321}">
                <p14:modId xmlns:p14="http://schemas.microsoft.com/office/powerpoint/2010/main" val="1064931315"/>
              </p:ext>
            </p:extLst>
          </p:nvPr>
        </p:nvGraphicFramePr>
        <p:xfrm>
          <a:off x="1664839" y="1772045"/>
          <a:ext cx="8350699" cy="3512555"/>
        </p:xfrm>
        <a:graphic>
          <a:graphicData uri="http://schemas.openxmlformats.org/drawingml/2006/table">
            <a:tbl>
              <a:tblPr firstRow="1" firstCol="1" bandRow="1">
                <a:tableStyleId>{5C22544A-7EE6-4342-B048-85BDC9FD1C3A}</a:tableStyleId>
              </a:tblPr>
              <a:tblGrid>
                <a:gridCol w="2782971">
                  <a:extLst>
                    <a:ext uri="{9D8B030D-6E8A-4147-A177-3AD203B41FA5}">
                      <a16:colId xmlns:a16="http://schemas.microsoft.com/office/drawing/2014/main" val="1151118468"/>
                    </a:ext>
                  </a:extLst>
                </a:gridCol>
                <a:gridCol w="2783864">
                  <a:extLst>
                    <a:ext uri="{9D8B030D-6E8A-4147-A177-3AD203B41FA5}">
                      <a16:colId xmlns:a16="http://schemas.microsoft.com/office/drawing/2014/main" val="48729529"/>
                    </a:ext>
                  </a:extLst>
                </a:gridCol>
                <a:gridCol w="2783864">
                  <a:extLst>
                    <a:ext uri="{9D8B030D-6E8A-4147-A177-3AD203B41FA5}">
                      <a16:colId xmlns:a16="http://schemas.microsoft.com/office/drawing/2014/main" val="2730936733"/>
                    </a:ext>
                  </a:extLst>
                </a:gridCol>
              </a:tblGrid>
              <a:tr h="694677">
                <a:tc>
                  <a:txBody>
                    <a:bodyPr/>
                    <a:lstStyle/>
                    <a:p>
                      <a:pPr marL="0" marR="0">
                        <a:lnSpc>
                          <a:spcPct val="107000"/>
                        </a:lnSpc>
                        <a:spcBef>
                          <a:spcPts val="0"/>
                        </a:spcBef>
                        <a:spcAft>
                          <a:spcPts val="0"/>
                        </a:spcAft>
                      </a:pPr>
                      <a:r>
                        <a:rPr lang="en-US" sz="3000">
                          <a:effectLst/>
                        </a:rPr>
                        <a:t>United States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1970 $20,600</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2015 $48,000</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8259094"/>
                  </a:ext>
                </a:extLst>
              </a:tr>
              <a:tr h="695195">
                <a:tc>
                  <a:txBody>
                    <a:bodyPr/>
                    <a:lstStyle/>
                    <a:p>
                      <a:pPr marL="0" marR="0">
                        <a:lnSpc>
                          <a:spcPct val="107000"/>
                        </a:lnSpc>
                        <a:spcBef>
                          <a:spcPts val="0"/>
                        </a:spcBef>
                        <a:spcAft>
                          <a:spcPts val="0"/>
                        </a:spcAft>
                      </a:pPr>
                      <a:r>
                        <a:rPr lang="en-US" sz="3000">
                          <a:effectLst/>
                        </a:rPr>
                        <a:t>Labor</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76%</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64%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045267"/>
                  </a:ext>
                </a:extLst>
              </a:tr>
              <a:tr h="695195">
                <a:tc>
                  <a:txBody>
                    <a:bodyPr/>
                    <a:lstStyle/>
                    <a:p>
                      <a:pPr marL="0" marR="0">
                        <a:lnSpc>
                          <a:spcPct val="107000"/>
                        </a:lnSpc>
                        <a:spcBef>
                          <a:spcPts val="0"/>
                        </a:spcBef>
                        <a:spcAft>
                          <a:spcPts val="0"/>
                        </a:spcAft>
                      </a:pPr>
                      <a:r>
                        <a:rPr lang="en-US" sz="3000">
                          <a:effectLst/>
                        </a:rPr>
                        <a:t>Transfers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09%</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17%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6172985"/>
                  </a:ext>
                </a:extLst>
              </a:tr>
              <a:tr h="1427488">
                <a:tc>
                  <a:txBody>
                    <a:bodyPr/>
                    <a:lstStyle/>
                    <a:p>
                      <a:pPr marL="0" marR="0">
                        <a:lnSpc>
                          <a:spcPct val="107000"/>
                        </a:lnSpc>
                        <a:spcBef>
                          <a:spcPts val="0"/>
                        </a:spcBef>
                        <a:spcAft>
                          <a:spcPts val="0"/>
                        </a:spcAft>
                      </a:pPr>
                      <a:r>
                        <a:rPr lang="en-US" sz="3000">
                          <a:effectLst/>
                        </a:rPr>
                        <a:t>Dividend and rental income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15%</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19%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633444"/>
                  </a:ext>
                </a:extLst>
              </a:tr>
            </a:tbl>
          </a:graphicData>
        </a:graphic>
      </p:graphicFrame>
    </p:spTree>
    <p:extLst>
      <p:ext uri="{BB962C8B-B14F-4D97-AF65-F5344CB8AC3E}">
        <p14:creationId xmlns:p14="http://schemas.microsoft.com/office/powerpoint/2010/main" val="224152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02074" y="29622"/>
            <a:ext cx="11989925" cy="668607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75114" y="586911"/>
              <a:ext cx="335160" cy="73260"/>
            </p14:xfrm>
          </p:contentPart>
        </mc:Choice>
        <mc:Fallback xmlns="">
          <p:pic>
            <p:nvPicPr>
              <p:cNvPr id="5" name="Ink 4"/>
              <p:cNvPicPr/>
              <p:nvPr/>
            </p:nvPicPr>
            <p:blipFill>
              <a:blip r:embed="rId5"/>
              <a:stretch>
                <a:fillRect/>
              </a:stretch>
            </p:blipFill>
            <p:spPr>
              <a:xfrm>
                <a:off x="557133" y="550999"/>
                <a:ext cx="371121" cy="1450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75294" y="574491"/>
              <a:ext cx="1016460" cy="342720"/>
            </p14:xfrm>
          </p:contentPart>
        </mc:Choice>
        <mc:Fallback xmlns="">
          <p:pic>
            <p:nvPicPr>
              <p:cNvPr id="6" name="Ink 5"/>
              <p:cNvPicPr/>
              <p:nvPr/>
            </p:nvPicPr>
            <p:blipFill>
              <a:blip r:embed="rId7"/>
              <a:stretch>
                <a:fillRect/>
              </a:stretch>
            </p:blipFill>
            <p:spPr>
              <a:xfrm>
                <a:off x="557297" y="538491"/>
                <a:ext cx="1052454" cy="414720"/>
              </a:xfrm>
              <a:prstGeom prst="rect">
                <a:avLst/>
              </a:prstGeom>
            </p:spPr>
          </p:pic>
        </mc:Fallback>
      </mc:AlternateContent>
    </p:spTree>
    <p:extLst>
      <p:ext uri="{BB962C8B-B14F-4D97-AF65-F5344CB8AC3E}">
        <p14:creationId xmlns:p14="http://schemas.microsoft.com/office/powerpoint/2010/main" val="293608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Realities</a:t>
            </a:r>
          </a:p>
        </p:txBody>
      </p:sp>
      <p:sp>
        <p:nvSpPr>
          <p:cNvPr id="3" name="Content Placeholder 2"/>
          <p:cNvSpPr>
            <a:spLocks noGrp="1"/>
          </p:cNvSpPr>
          <p:nvPr>
            <p:ph idx="1"/>
          </p:nvPr>
        </p:nvSpPr>
        <p:spPr/>
        <p:txBody>
          <a:bodyPr>
            <a:normAutofit fontScale="92500" lnSpcReduction="20000"/>
          </a:bodyPr>
          <a:lstStyle/>
          <a:p>
            <a:r>
              <a:rPr lang="en-US" dirty="0"/>
              <a:t>The act of providing public assistance increases the likelihood that individuals will turn to it.  As a safety net, it serves a positive purpose in an economy and across time.  </a:t>
            </a:r>
          </a:p>
          <a:p>
            <a:r>
              <a:rPr lang="en-US" dirty="0"/>
              <a:t>As a hammock, government-sponsored programs pose challenges to the region.</a:t>
            </a:r>
          </a:p>
          <a:p>
            <a:r>
              <a:rPr lang="en-US" dirty="0"/>
              <a:t>Businesses adjust plans to meet the needs </a:t>
            </a:r>
            <a:r>
              <a:rPr lang="en-US" dirty="0">
                <a:solidFill>
                  <a:schemeClr val="tx1"/>
                </a:solidFill>
              </a:rPr>
              <a:t>of the growing population of people receiving funds through government programs.</a:t>
            </a:r>
          </a:p>
          <a:p>
            <a:r>
              <a:rPr lang="en-US" dirty="0">
                <a:solidFill>
                  <a:schemeClr val="tx1"/>
                </a:solidFill>
              </a:rPr>
              <a:t>Some businesses, workers, entrepreneurs, and investors exit the region in pursuit of higher profit and income margins in markets that are not as dependent on government programs.</a:t>
            </a:r>
          </a:p>
          <a:p>
            <a:r>
              <a:rPr lang="en-US" dirty="0"/>
              <a:t>Individuals living on public assistance for extended periods have difficulty maintaining an employment advantage, their savings and investments are limited, and their benefits take funds from other uses.</a:t>
            </a:r>
          </a:p>
          <a:p>
            <a:r>
              <a:rPr lang="en-US" dirty="0"/>
              <a:t>Demand for public assistance outstrips the supply of government programs.</a:t>
            </a:r>
          </a:p>
        </p:txBody>
      </p:sp>
    </p:spTree>
    <p:extLst>
      <p:ext uri="{BB962C8B-B14F-4D97-AF65-F5344CB8AC3E}">
        <p14:creationId xmlns:p14="http://schemas.microsoft.com/office/powerpoint/2010/main" val="145028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of the individual</a:t>
            </a:r>
          </a:p>
        </p:txBody>
      </p:sp>
      <p:sp>
        <p:nvSpPr>
          <p:cNvPr id="3" name="Content Placeholder 2"/>
          <p:cNvSpPr>
            <a:spLocks noGrp="1"/>
          </p:cNvSpPr>
          <p:nvPr>
            <p:ph idx="1"/>
          </p:nvPr>
        </p:nvSpPr>
        <p:spPr/>
        <p:txBody>
          <a:bodyPr>
            <a:noAutofit/>
          </a:bodyPr>
          <a:lstStyle/>
          <a:p>
            <a:r>
              <a:rPr lang="en-US" sz="2800" dirty="0"/>
              <a:t>The best economic revitalization program involves education.</a:t>
            </a:r>
          </a:p>
          <a:p>
            <a:r>
              <a:rPr lang="en-US" sz="2800" dirty="0"/>
              <a:t>Education helps individuals take steps toward moving into high paying, high skilled jobs that transform the region’s resources into goods and services valued by others in their communities, throughout your state, throughout the United States, and around the globe.</a:t>
            </a:r>
          </a:p>
        </p:txBody>
      </p:sp>
    </p:spTree>
    <p:extLst>
      <p:ext uri="{BB962C8B-B14F-4D97-AF65-F5344CB8AC3E}">
        <p14:creationId xmlns:p14="http://schemas.microsoft.com/office/powerpoint/2010/main" val="243354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900" dirty="0"/>
              <a:t>Stay in touch!</a:t>
            </a:r>
            <a:br>
              <a:rPr lang="en-US" sz="3900" dirty="0"/>
            </a:br>
            <a:r>
              <a:rPr lang="en-US" sz="3900" dirty="0"/>
              <a:t>Tawni Hunt Ferrarini</a:t>
            </a:r>
            <a:br>
              <a:rPr lang="en-US" sz="3900" dirty="0"/>
            </a:br>
            <a:r>
              <a:rPr lang="en-US" sz="4000" dirty="0">
                <a:hlinkClick r:id="rId2"/>
              </a:rPr>
              <a:t>Tawni.Ferrarini@gmail.com</a:t>
            </a:r>
            <a:br>
              <a:rPr lang="en-US" sz="4000" dirty="0"/>
            </a:br>
            <a:r>
              <a:rPr lang="en-US" sz="4000" dirty="0">
                <a:hlinkClick r:id="rId3"/>
              </a:rPr>
              <a:t>Tawni.org</a:t>
            </a:r>
            <a:br>
              <a:rPr lang="en-US" sz="4000" dirty="0"/>
            </a:br>
            <a:r>
              <a:rPr lang="en-US" sz="4000" dirty="0"/>
              <a:t>Canvas.net “Common Sense Economics”</a:t>
            </a:r>
            <a:endParaRPr lang="en-US" sz="39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8674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Helping others understand the differences between government and markets</a:t>
            </a:r>
          </a:p>
        </p:txBody>
      </p:sp>
      <p:pic>
        <p:nvPicPr>
          <p:cNvPr id="3" name="Picture 2"/>
          <p:cNvPicPr>
            <a:picLocks noChangeAspect="1"/>
          </p:cNvPicPr>
          <p:nvPr/>
        </p:nvPicPr>
        <p:blipFill>
          <a:blip r:embed="rId2"/>
          <a:stretch>
            <a:fillRect/>
          </a:stretch>
        </p:blipFill>
        <p:spPr>
          <a:xfrm>
            <a:off x="3013494" y="2307566"/>
            <a:ext cx="7601489" cy="2281873"/>
          </a:xfrm>
          <a:prstGeom prst="rect">
            <a:avLst/>
          </a:prstGeom>
        </p:spPr>
      </p:pic>
    </p:spTree>
    <p:extLst>
      <p:ext uri="{BB962C8B-B14F-4D97-AF65-F5344CB8AC3E}">
        <p14:creationId xmlns:p14="http://schemas.microsoft.com/office/powerpoint/2010/main" val="236941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Sense Economics Way of Engaging Multimedia Learners</a:t>
            </a:r>
          </a:p>
        </p:txBody>
      </p:sp>
      <p:sp>
        <p:nvSpPr>
          <p:cNvPr id="3" name="Content Placeholder 2"/>
          <p:cNvSpPr>
            <a:spLocks noGrp="1"/>
          </p:cNvSpPr>
          <p:nvPr>
            <p:ph idx="1"/>
          </p:nvPr>
        </p:nvSpPr>
        <p:spPr/>
        <p:txBody>
          <a:bodyPr/>
          <a:lstStyle/>
          <a:p>
            <a:r>
              <a:rPr lang="en-US" dirty="0"/>
              <a:t>Read from the Common Sense Economics book</a:t>
            </a:r>
          </a:p>
          <a:p>
            <a:r>
              <a:rPr lang="en-US" dirty="0"/>
              <a:t>Watch </a:t>
            </a:r>
            <a:r>
              <a:rPr lang="en-US" dirty="0" err="1"/>
              <a:t>LearnLiberty.org’s</a:t>
            </a:r>
            <a:r>
              <a:rPr lang="en-US" dirty="0"/>
              <a:t> </a:t>
            </a:r>
            <a:r>
              <a:rPr lang="en-US" dirty="0">
                <a:hlinkClick r:id="rId2"/>
              </a:rPr>
              <a:t>“Economics: How Big is the U.S. Debt?” </a:t>
            </a:r>
            <a:r>
              <a:rPr lang="en-US" dirty="0"/>
              <a:t>with A. Davies and other videos</a:t>
            </a:r>
          </a:p>
          <a:p>
            <a:r>
              <a:rPr lang="en-US" dirty="0"/>
              <a:t>Listen to “</a:t>
            </a:r>
            <a:r>
              <a:rPr lang="en-US" u="sng" dirty="0">
                <a:hlinkClick r:id="rId3"/>
              </a:rPr>
              <a:t>CSE 3.4 Politics and Foreign Trade by Dwight Lee </a:t>
            </a:r>
            <a:r>
              <a:rPr lang="en-US" dirty="0"/>
              <a:t>(</a:t>
            </a:r>
            <a:r>
              <a:rPr lang="en-US" u="sng" dirty="0">
                <a:hlinkClick r:id="rId4"/>
              </a:rPr>
              <a:t>audio 7:46</a:t>
            </a:r>
            <a:r>
              <a:rPr lang="en-US" dirty="0"/>
              <a:t>)and other podcasts</a:t>
            </a:r>
          </a:p>
          <a:p>
            <a:r>
              <a:rPr lang="en-US" dirty="0"/>
              <a:t>Do</a:t>
            </a:r>
          </a:p>
        </p:txBody>
      </p:sp>
    </p:spTree>
    <p:extLst>
      <p:ext uri="{BB962C8B-B14F-4D97-AF65-F5344CB8AC3E}">
        <p14:creationId xmlns:p14="http://schemas.microsoft.com/office/powerpoint/2010/main" val="415093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now have $75!</a:t>
            </a:r>
          </a:p>
        </p:txBody>
      </p:sp>
      <p:pic>
        <p:nvPicPr>
          <p:cNvPr id="1026" name="Picture 2" descr="Image result for image of a shopping c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9557" y="2133600"/>
            <a:ext cx="455471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0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880450" y="405494"/>
            <a:ext cx="5625679" cy="1477904"/>
          </a:xfrm>
          <a:prstGeom prst="rect">
            <a:avLst/>
          </a:prstGeom>
        </p:spPr>
      </p:pic>
      <p:sp>
        <p:nvSpPr>
          <p:cNvPr id="5" name="Text Placeholder 4"/>
          <p:cNvSpPr>
            <a:spLocks noGrp="1"/>
          </p:cNvSpPr>
          <p:nvPr>
            <p:ph type="body" idx="1"/>
          </p:nvPr>
        </p:nvSpPr>
        <p:spPr/>
        <p:txBody>
          <a:bodyPr/>
          <a:lstStyle/>
          <a:p>
            <a:r>
              <a:rPr lang="en-US" dirty="0"/>
              <a:t>Cart 1</a:t>
            </a:r>
          </a:p>
        </p:txBody>
      </p:sp>
      <p:pic>
        <p:nvPicPr>
          <p:cNvPr id="9" name="Content Placeholder 8"/>
          <p:cNvPicPr>
            <a:picLocks noGrp="1" noChangeAspect="1"/>
          </p:cNvPicPr>
          <p:nvPr>
            <p:ph sz="half" idx="2"/>
          </p:nvPr>
        </p:nvPicPr>
        <p:blipFill>
          <a:blip r:embed="rId3"/>
          <a:stretch>
            <a:fillRect/>
          </a:stretch>
        </p:blipFill>
        <p:spPr>
          <a:xfrm>
            <a:off x="3286510" y="2549525"/>
            <a:ext cx="2948806" cy="3352800"/>
          </a:xfrm>
          <a:prstGeom prst="rect">
            <a:avLst/>
          </a:prstGeom>
        </p:spPr>
      </p:pic>
      <p:sp>
        <p:nvSpPr>
          <p:cNvPr id="7" name="Text Placeholder 6"/>
          <p:cNvSpPr>
            <a:spLocks noGrp="1"/>
          </p:cNvSpPr>
          <p:nvPr>
            <p:ph type="body" sz="quarter" idx="3"/>
          </p:nvPr>
        </p:nvSpPr>
        <p:spPr/>
        <p:txBody>
          <a:bodyPr/>
          <a:lstStyle/>
          <a:p>
            <a:r>
              <a:rPr lang="en-US" dirty="0"/>
              <a:t>Cart 2</a:t>
            </a:r>
          </a:p>
        </p:txBody>
      </p:sp>
      <p:pic>
        <p:nvPicPr>
          <p:cNvPr id="10" name="Content Placeholder 9"/>
          <p:cNvPicPr>
            <a:picLocks noGrp="1" noChangeAspect="1"/>
          </p:cNvPicPr>
          <p:nvPr>
            <p:ph sz="quarter" idx="4"/>
          </p:nvPr>
        </p:nvPicPr>
        <p:blipFill>
          <a:blip r:embed="rId4"/>
          <a:stretch>
            <a:fillRect/>
          </a:stretch>
        </p:blipFill>
        <p:spPr>
          <a:xfrm>
            <a:off x="7810475" y="2546350"/>
            <a:ext cx="3052812" cy="3352800"/>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5105894" y="5636631"/>
              <a:ext cx="1064340" cy="200880"/>
            </p14:xfrm>
          </p:contentPart>
        </mc:Choice>
        <mc:Fallback xmlns="">
          <p:pic>
            <p:nvPicPr>
              <p:cNvPr id="12" name="Ink 11"/>
              <p:cNvPicPr/>
              <p:nvPr/>
            </p:nvPicPr>
            <p:blipFill>
              <a:blip r:embed="rId6"/>
              <a:stretch>
                <a:fillRect/>
              </a:stretch>
            </p:blipFill>
            <p:spPr>
              <a:xfrm>
                <a:off x="5087903" y="5600631"/>
                <a:ext cx="1100322"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9679154" y="5677311"/>
              <a:ext cx="898380" cy="160200"/>
            </p14:xfrm>
          </p:contentPart>
        </mc:Choice>
        <mc:Fallback xmlns="">
          <p:pic>
            <p:nvPicPr>
              <p:cNvPr id="13" name="Ink 12"/>
              <p:cNvPicPr/>
              <p:nvPr/>
            </p:nvPicPr>
            <p:blipFill>
              <a:blip r:embed="rId8"/>
              <a:stretch>
                <a:fillRect/>
              </a:stretch>
            </p:blipFill>
            <p:spPr>
              <a:xfrm>
                <a:off x="9661158" y="5641392"/>
                <a:ext cx="934373" cy="232039"/>
              </a:xfrm>
              <a:prstGeom prst="rect">
                <a:avLst/>
              </a:prstGeom>
            </p:spPr>
          </p:pic>
        </mc:Fallback>
      </mc:AlternateContent>
    </p:spTree>
    <p:extLst>
      <p:ext uri="{BB962C8B-B14F-4D97-AF65-F5344CB8AC3E}">
        <p14:creationId xmlns:p14="http://schemas.microsoft.com/office/powerpoint/2010/main" val="3242622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can we choose between cart 1 and cart 2?</a:t>
            </a:r>
          </a:p>
        </p:txBody>
      </p:sp>
      <p:sp>
        <p:nvSpPr>
          <p:cNvPr id="8" name="Content Placeholder 7"/>
          <p:cNvSpPr>
            <a:spLocks noGrp="1"/>
          </p:cNvSpPr>
          <p:nvPr>
            <p:ph idx="1"/>
          </p:nvPr>
        </p:nvSpPr>
        <p:spPr/>
        <p:txBody>
          <a:bodyPr/>
          <a:lstStyle/>
          <a:p>
            <a:r>
              <a:rPr lang="en-US" dirty="0"/>
              <a:t>Tradition</a:t>
            </a:r>
          </a:p>
          <a:p>
            <a:r>
              <a:rPr lang="en-US" dirty="0"/>
              <a:t>Contest</a:t>
            </a:r>
          </a:p>
          <a:p>
            <a:r>
              <a:rPr lang="en-US" dirty="0"/>
              <a:t>Drawing</a:t>
            </a:r>
          </a:p>
          <a:p>
            <a:r>
              <a:rPr lang="en-US" dirty="0"/>
              <a:t>Equal share</a:t>
            </a:r>
          </a:p>
          <a:p>
            <a:r>
              <a:rPr lang="en-US" dirty="0"/>
              <a:t>Command and control</a:t>
            </a:r>
          </a:p>
          <a:p>
            <a:r>
              <a:rPr lang="en-US" dirty="0"/>
              <a:t>Voting</a:t>
            </a:r>
          </a:p>
          <a:p>
            <a:r>
              <a:rPr lang="en-US" dirty="0"/>
              <a:t>Individuals in a market economy with secure property rights</a:t>
            </a:r>
          </a:p>
        </p:txBody>
      </p:sp>
    </p:spTree>
    <p:extLst>
      <p:ext uri="{BB962C8B-B14F-4D97-AF65-F5344CB8AC3E}">
        <p14:creationId xmlns:p14="http://schemas.microsoft.com/office/powerpoint/2010/main" val="123810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by a simple majority</a:t>
            </a:r>
          </a:p>
        </p:txBody>
      </p:sp>
      <p:sp>
        <p:nvSpPr>
          <p:cNvPr id="3" name="Content Placeholder 2"/>
          <p:cNvSpPr>
            <a:spLocks noGrp="1"/>
          </p:cNvSpPr>
          <p:nvPr>
            <p:ph idx="1"/>
          </p:nvPr>
        </p:nvSpPr>
        <p:spPr>
          <a:xfrm>
            <a:off x="2589212" y="2127849"/>
            <a:ext cx="8915400" cy="3777622"/>
          </a:xfrm>
        </p:spPr>
        <p:txBody>
          <a:bodyPr>
            <a:normAutofit/>
          </a:bodyPr>
          <a:lstStyle/>
          <a:p>
            <a:r>
              <a:rPr lang="en-US" sz="2500" dirty="0"/>
              <a:t>Based on the highest positive value (+) or lowest negative value (-), let’s have a show of hands for Cart 1.</a:t>
            </a:r>
          </a:p>
          <a:p>
            <a:r>
              <a:rPr lang="en-US" sz="2500" dirty="0"/>
              <a:t>Now, Cart 2.</a:t>
            </a:r>
          </a:p>
          <a:p>
            <a:r>
              <a:rPr lang="en-US" sz="2500" dirty="0"/>
              <a:t>The winner is????????</a:t>
            </a:r>
          </a:p>
          <a:p>
            <a:r>
              <a:rPr lang="en-US" sz="2500" dirty="0"/>
              <a:t>CART 2!!!!</a:t>
            </a:r>
          </a:p>
        </p:txBody>
      </p:sp>
    </p:spTree>
    <p:extLst>
      <p:ext uri="{BB962C8B-B14F-4D97-AF65-F5344CB8AC3E}">
        <p14:creationId xmlns:p14="http://schemas.microsoft.com/office/powerpoint/2010/main" val="2487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image of hillary clinton donald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716" r="-1" b="-1"/>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9224" y="645106"/>
            <a:ext cx="3650279" cy="1259894"/>
          </a:xfrm>
        </p:spPr>
        <p:txBody>
          <a:bodyPr>
            <a:normAutofit/>
          </a:bodyPr>
          <a:lstStyle/>
          <a:p>
            <a:pPr>
              <a:lnSpc>
                <a:spcPct val="80000"/>
              </a:lnSpc>
            </a:pPr>
            <a:r>
              <a:rPr lang="en-US" sz="3100"/>
              <a:t>Anyone have two carts, both with negative values?</a:t>
            </a:r>
          </a:p>
        </p:txBody>
      </p:sp>
      <p:sp>
        <p:nvSpPr>
          <p:cNvPr id="3" name="Content Placeholder 2"/>
          <p:cNvSpPr>
            <a:spLocks noGrp="1"/>
          </p:cNvSpPr>
          <p:nvPr>
            <p:ph idx="1"/>
          </p:nvPr>
        </p:nvSpPr>
        <p:spPr>
          <a:xfrm>
            <a:off x="649225" y="2133600"/>
            <a:ext cx="3650278" cy="3759253"/>
          </a:xfrm>
        </p:spPr>
        <p:txBody>
          <a:bodyPr>
            <a:normAutofit/>
          </a:bodyPr>
          <a:lstStyle/>
          <a:p>
            <a:r>
              <a:rPr lang="en-US" sz="3200" dirty="0"/>
              <a:t>Voting for the lesser of two evils</a:t>
            </a:r>
          </a:p>
          <a:p>
            <a:endParaRPr lang="en-US" dirty="0"/>
          </a:p>
        </p:txBody>
      </p:sp>
    </p:spTree>
    <p:extLst>
      <p:ext uri="{BB962C8B-B14F-4D97-AF65-F5344CB8AC3E}">
        <p14:creationId xmlns:p14="http://schemas.microsoft.com/office/powerpoint/2010/main" val="15649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401</TotalTime>
  <Words>713</Words>
  <Application>Microsoft Office PowerPoint</Application>
  <PresentationFormat>Widescreen</PresentationFormat>
  <Paragraphs>101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Times New Roman</vt:lpstr>
      <vt:lpstr>Wingdings 3</vt:lpstr>
      <vt:lpstr>Wisp</vt:lpstr>
      <vt:lpstr>PowerPoint Presentation</vt:lpstr>
      <vt:lpstr>Common Sense Economics: What everyone should know about wealth and prosperity.</vt:lpstr>
      <vt:lpstr>Helping others understand the differences between government and markets</vt:lpstr>
      <vt:lpstr>Common Sense Economics Way of Engaging Multimedia Learners</vt:lpstr>
      <vt:lpstr>You now have $75!</vt:lpstr>
      <vt:lpstr>PowerPoint Presentation</vt:lpstr>
      <vt:lpstr>How can we choose between cart 1 and cart 2?</vt:lpstr>
      <vt:lpstr>Voting by a simple majority</vt:lpstr>
      <vt:lpstr>Anyone have two carts, both with negative values?</vt:lpstr>
      <vt:lpstr>Responsible and accountable individual and decision-making</vt:lpstr>
      <vt:lpstr>Common Sense Economics in Action</vt:lpstr>
      <vt:lpstr>When individuals spend their earned income, they are:</vt:lpstr>
      <vt:lpstr>Your life’s journey</vt:lpstr>
      <vt:lpstr>Search “BEA local area personal income”</vt:lpstr>
      <vt:lpstr>UP personal income more than doubles</vt:lpstr>
      <vt:lpstr>Personal income breakdown into 3 categories, BEA</vt:lpstr>
      <vt:lpstr>Drilling down signals change in composition: Active income slips</vt:lpstr>
      <vt:lpstr>Drilling down signals change in composition: Public assistance grows</vt:lpstr>
      <vt:lpstr>Drilling down signals change in composition: Dividend, interest, and rent nudge up</vt:lpstr>
      <vt:lpstr>Similar trends in the State of Michigan</vt:lpstr>
      <vt:lpstr>Similar trends in the United States</vt:lpstr>
      <vt:lpstr>PowerPoint Presentation</vt:lpstr>
      <vt:lpstr>Realities</vt:lpstr>
      <vt:lpstr>Transformation of the individual</vt:lpstr>
      <vt:lpstr>Stay in touch! Tawni Hunt Ferrarini Tawni.Ferrarini@gmail.com Tawni.org Canvas.net “Common Sense Economics”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income and public assistance: 1970-2015</dc:title>
  <dc:creator>Tawni Hunt Ferrarini</dc:creator>
  <cp:lastModifiedBy>Tawni Hunt Ferrarini</cp:lastModifiedBy>
  <cp:revision>41</cp:revision>
  <dcterms:created xsi:type="dcterms:W3CDTF">2017-01-20T17:10:24Z</dcterms:created>
  <dcterms:modified xsi:type="dcterms:W3CDTF">2017-03-25T10:22:58Z</dcterms:modified>
</cp:coreProperties>
</file>